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4" r:id="rId1"/>
  </p:sldMasterIdLst>
  <p:notesMasterIdLst>
    <p:notesMasterId r:id="rId46"/>
  </p:notesMasterIdLst>
  <p:sldIdLst>
    <p:sldId id="451" r:id="rId2"/>
    <p:sldId id="363" r:id="rId3"/>
    <p:sldId id="343" r:id="rId4"/>
    <p:sldId id="472" r:id="rId5"/>
    <p:sldId id="348" r:id="rId6"/>
    <p:sldId id="257" r:id="rId7"/>
    <p:sldId id="452" r:id="rId8"/>
    <p:sldId id="453" r:id="rId9"/>
    <p:sldId id="263" r:id="rId10"/>
    <p:sldId id="454" r:id="rId11"/>
    <p:sldId id="455" r:id="rId12"/>
    <p:sldId id="265" r:id="rId13"/>
    <p:sldId id="266" r:id="rId14"/>
    <p:sldId id="267" r:id="rId15"/>
    <p:sldId id="268" r:id="rId16"/>
    <p:sldId id="456" r:id="rId17"/>
    <p:sldId id="457" r:id="rId18"/>
    <p:sldId id="271" r:id="rId19"/>
    <p:sldId id="272" r:id="rId20"/>
    <p:sldId id="273" r:id="rId21"/>
    <p:sldId id="274" r:id="rId22"/>
    <p:sldId id="275" r:id="rId23"/>
    <p:sldId id="276" r:id="rId24"/>
    <p:sldId id="277" r:id="rId25"/>
    <p:sldId id="279" r:id="rId26"/>
    <p:sldId id="280" r:id="rId27"/>
    <p:sldId id="458" r:id="rId28"/>
    <p:sldId id="465" r:id="rId29"/>
    <p:sldId id="281" r:id="rId30"/>
    <p:sldId id="285" r:id="rId31"/>
    <p:sldId id="284" r:id="rId32"/>
    <p:sldId id="466" r:id="rId33"/>
    <p:sldId id="467" r:id="rId34"/>
    <p:sldId id="287" r:id="rId35"/>
    <p:sldId id="283" r:id="rId36"/>
    <p:sldId id="288" r:id="rId37"/>
    <p:sldId id="459" r:id="rId38"/>
    <p:sldId id="460" r:id="rId39"/>
    <p:sldId id="461" r:id="rId40"/>
    <p:sldId id="462" r:id="rId41"/>
    <p:sldId id="463" r:id="rId42"/>
    <p:sldId id="464" r:id="rId43"/>
    <p:sldId id="311" r:id="rId44"/>
    <p:sldId id="473" r:id="rId4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Palatino Linotype" pitchFamily="18" charset="0"/>
        <a:ea typeface="+mn-ea"/>
        <a:cs typeface="+mn-cs"/>
      </a:defRPr>
    </a:lvl1pPr>
    <a:lvl2pPr marL="457200" algn="l" rtl="0" eaLnBrk="0" fontAlgn="base" hangingPunct="0">
      <a:spcBef>
        <a:spcPct val="0"/>
      </a:spcBef>
      <a:spcAft>
        <a:spcPct val="0"/>
      </a:spcAft>
      <a:defRPr kern="1200">
        <a:solidFill>
          <a:schemeClr val="tx1"/>
        </a:solidFill>
        <a:latin typeface="Palatino Linotype" pitchFamily="18" charset="0"/>
        <a:ea typeface="+mn-ea"/>
        <a:cs typeface="+mn-cs"/>
      </a:defRPr>
    </a:lvl2pPr>
    <a:lvl3pPr marL="914400" algn="l" rtl="0" eaLnBrk="0" fontAlgn="base" hangingPunct="0">
      <a:spcBef>
        <a:spcPct val="0"/>
      </a:spcBef>
      <a:spcAft>
        <a:spcPct val="0"/>
      </a:spcAft>
      <a:defRPr kern="1200">
        <a:solidFill>
          <a:schemeClr val="tx1"/>
        </a:solidFill>
        <a:latin typeface="Palatino Linotype" pitchFamily="18" charset="0"/>
        <a:ea typeface="+mn-ea"/>
        <a:cs typeface="+mn-cs"/>
      </a:defRPr>
    </a:lvl3pPr>
    <a:lvl4pPr marL="1371600" algn="l" rtl="0" eaLnBrk="0" fontAlgn="base" hangingPunct="0">
      <a:spcBef>
        <a:spcPct val="0"/>
      </a:spcBef>
      <a:spcAft>
        <a:spcPct val="0"/>
      </a:spcAft>
      <a:defRPr kern="1200">
        <a:solidFill>
          <a:schemeClr val="tx1"/>
        </a:solidFill>
        <a:latin typeface="Palatino Linotype" pitchFamily="18" charset="0"/>
        <a:ea typeface="+mn-ea"/>
        <a:cs typeface="+mn-cs"/>
      </a:defRPr>
    </a:lvl4pPr>
    <a:lvl5pPr marL="1828800" algn="l" rtl="0" eaLnBrk="0" fontAlgn="base" hangingPunct="0">
      <a:spcBef>
        <a:spcPct val="0"/>
      </a:spcBef>
      <a:spcAft>
        <a:spcPct val="0"/>
      </a:spcAft>
      <a:defRPr kern="1200">
        <a:solidFill>
          <a:schemeClr val="tx1"/>
        </a:solidFill>
        <a:latin typeface="Palatino Linotype" pitchFamily="18" charset="0"/>
        <a:ea typeface="+mn-ea"/>
        <a:cs typeface="+mn-cs"/>
      </a:defRPr>
    </a:lvl5pPr>
    <a:lvl6pPr marL="2286000" algn="l" defTabSz="914400" rtl="0" eaLnBrk="1" latinLnBrk="0" hangingPunct="1">
      <a:defRPr kern="1200">
        <a:solidFill>
          <a:schemeClr val="tx1"/>
        </a:solidFill>
        <a:latin typeface="Palatino Linotype" pitchFamily="18" charset="0"/>
        <a:ea typeface="+mn-ea"/>
        <a:cs typeface="+mn-cs"/>
      </a:defRPr>
    </a:lvl6pPr>
    <a:lvl7pPr marL="2743200" algn="l" defTabSz="914400" rtl="0" eaLnBrk="1" latinLnBrk="0" hangingPunct="1">
      <a:defRPr kern="1200">
        <a:solidFill>
          <a:schemeClr val="tx1"/>
        </a:solidFill>
        <a:latin typeface="Palatino Linotype" pitchFamily="18" charset="0"/>
        <a:ea typeface="+mn-ea"/>
        <a:cs typeface="+mn-cs"/>
      </a:defRPr>
    </a:lvl7pPr>
    <a:lvl8pPr marL="3200400" algn="l" defTabSz="914400" rtl="0" eaLnBrk="1" latinLnBrk="0" hangingPunct="1">
      <a:defRPr kern="1200">
        <a:solidFill>
          <a:schemeClr val="tx1"/>
        </a:solidFill>
        <a:latin typeface="Palatino Linotype" pitchFamily="18" charset="0"/>
        <a:ea typeface="+mn-ea"/>
        <a:cs typeface="+mn-cs"/>
      </a:defRPr>
    </a:lvl8pPr>
    <a:lvl9pPr marL="3657600" algn="l" defTabSz="914400" rtl="0" eaLnBrk="1" latinLnBrk="0" hangingPunct="1">
      <a:defRPr kern="1200">
        <a:solidFill>
          <a:schemeClr val="tx1"/>
        </a:solidFill>
        <a:latin typeface="Palatino Linotype"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000000"/>
    <a:srgbClr val="FFCC00"/>
    <a:srgbClr val="66CCFF"/>
    <a:srgbClr val="FF9900"/>
    <a:srgbClr val="FFFF99"/>
    <a:srgbClr val="CCECF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77" autoAdjust="0"/>
    <p:restoredTop sz="93447" autoAdjust="0"/>
  </p:normalViewPr>
  <p:slideViewPr>
    <p:cSldViewPr>
      <p:cViewPr varScale="1">
        <p:scale>
          <a:sx n="59" d="100"/>
          <a:sy n="59" d="100"/>
        </p:scale>
        <p:origin x="1540"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205C30-BECB-4441-9A1B-4566BF05C057}" type="doc">
      <dgm:prSet loTypeId="urn:microsoft.com/office/officeart/2005/8/layout/orgChart1" loCatId="hierarchy" qsTypeId="urn:microsoft.com/office/officeart/2005/8/quickstyle/simple1" qsCatId="simple" csTypeId="urn:microsoft.com/office/officeart/2005/8/colors/accent1_2" csCatId="accent1" phldr="1"/>
      <dgm:spPr/>
    </dgm:pt>
    <dgm:pt modelId="{F308427E-9D86-4FD1-AFD3-CBB9E0910047}">
      <dgm:prSet custT="1"/>
      <dgm:spPr>
        <a:solidFill>
          <a:schemeClr val="accent2">
            <a:lumMod val="40000"/>
            <a:lumOff val="60000"/>
          </a:scheme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lang="sr-Latn-RS" sz="3200" b="1" dirty="0">
              <a:solidFill>
                <a:srgbClr val="002060"/>
              </a:solidFill>
              <a:latin typeface="Palatino Linotype" panose="02040502050505030304" pitchFamily="18" charset="0"/>
            </a:rPr>
            <a:t>I</a:t>
          </a:r>
          <a:r>
            <a:rPr lang="en-US" sz="3200" b="1" dirty="0" err="1">
              <a:solidFill>
                <a:srgbClr val="002060"/>
              </a:solidFill>
              <a:latin typeface="Palatino Linotype" panose="02040502050505030304" pitchFamily="18" charset="0"/>
            </a:rPr>
            <a:t>mmune</a:t>
          </a:r>
          <a:r>
            <a:rPr lang="en-US" sz="3200" b="1" dirty="0">
              <a:solidFill>
                <a:srgbClr val="002060"/>
              </a:solidFill>
              <a:latin typeface="Palatino Linotype" panose="02040502050505030304" pitchFamily="18" charset="0"/>
            </a:rPr>
            <a:t> system </a:t>
          </a:r>
          <a:endParaRPr kumimoji="0" lang="en-US" sz="3200" b="1" i="0" u="none" strike="noStrike" cap="none" normalizeH="0" baseline="0" dirty="0">
            <a:ln>
              <a:noFill/>
            </a:ln>
            <a:solidFill>
              <a:schemeClr val="tx1"/>
            </a:solidFill>
            <a:effectLst/>
            <a:latin typeface="Palatino Linotype" panose="02040502050505030304" pitchFamily="18" charset="0"/>
          </a:endParaRPr>
        </a:p>
      </dgm:t>
    </dgm:pt>
    <dgm:pt modelId="{D09EF350-69FF-42F3-B08C-D238CB6DC882}" type="parTrans" cxnId="{79119B07-D746-4931-9A30-781609EF881C}">
      <dgm:prSet/>
      <dgm:spPr/>
      <dgm:t>
        <a:bodyPr/>
        <a:lstStyle/>
        <a:p>
          <a:endParaRPr lang="en-IN"/>
        </a:p>
      </dgm:t>
    </dgm:pt>
    <dgm:pt modelId="{C2EDE820-8880-40DF-8D40-D0F167B96FBD}" type="sibTrans" cxnId="{79119B07-D746-4931-9A30-781609EF881C}">
      <dgm:prSet/>
      <dgm:spPr/>
      <dgm:t>
        <a:bodyPr/>
        <a:lstStyle/>
        <a:p>
          <a:endParaRPr lang="en-IN"/>
        </a:p>
      </dgm:t>
    </dgm:pt>
    <dgm:pt modelId="{20EF2056-7CF5-49AD-BF0F-74249539EDFA}">
      <dgm:prSet custT="1"/>
      <dgm:spPr>
        <a:solidFill>
          <a:schemeClr val="accent2">
            <a:lumMod val="40000"/>
            <a:lumOff val="60000"/>
          </a:scheme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Latn-RS" sz="2800" b="1" i="0" u="none" strike="noStrike" cap="none" normalizeH="0" baseline="0" dirty="0">
              <a:ln>
                <a:noFill/>
              </a:ln>
              <a:solidFill>
                <a:schemeClr val="tx1"/>
              </a:solidFill>
              <a:effectLst/>
              <a:latin typeface="Palatino Linotype" panose="02040502050505030304" pitchFamily="18" charset="0"/>
            </a:rPr>
            <a:t>I</a:t>
          </a:r>
          <a:r>
            <a:rPr kumimoji="0" lang="en-US" sz="2800" b="1" i="0" u="none" strike="noStrike" cap="none" normalizeH="0" baseline="0" dirty="0" err="1">
              <a:ln>
                <a:noFill/>
              </a:ln>
              <a:solidFill>
                <a:schemeClr val="tx1"/>
              </a:solidFill>
              <a:effectLst/>
              <a:latin typeface="Palatino Linotype" panose="02040502050505030304" pitchFamily="18" charset="0"/>
            </a:rPr>
            <a:t>nnate</a:t>
          </a:r>
          <a:r>
            <a:rPr kumimoji="0" lang="en-US" sz="2800" b="1" i="0" u="none" strike="noStrike" cap="none" normalizeH="0" baseline="0" dirty="0">
              <a:ln>
                <a:noFill/>
              </a:ln>
              <a:solidFill>
                <a:schemeClr val="tx1"/>
              </a:solidFill>
              <a:effectLst/>
              <a:latin typeface="Palatino Linotype" panose="02040502050505030304" pitchFamily="18" charset="0"/>
            </a:rPr>
            <a:t> immunity</a:t>
          </a:r>
          <a:endParaRPr kumimoji="0" lang="sr-Latn-RS" sz="2800" b="1" i="0" u="none" strike="noStrike" cap="none" normalizeH="0" baseline="0" dirty="0">
            <a:ln>
              <a:noFill/>
            </a:ln>
            <a:solidFill>
              <a:schemeClr val="tx1"/>
            </a:solidFill>
            <a:effectLst/>
            <a:latin typeface="Palatino Linotype" panose="0204050205050503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lang="en-US" sz="2800" b="0" i="0" dirty="0">
              <a:solidFill>
                <a:schemeClr val="tx1"/>
              </a:solidFill>
              <a:latin typeface="Palatino Linotype" panose="02040502050505030304" pitchFamily="18" charset="0"/>
            </a:rPr>
            <a:t>(non-specific) </a:t>
          </a:r>
          <a:endParaRPr kumimoji="0" lang="en-US" sz="2800" b="0" i="0" u="none" strike="noStrike" cap="none" normalizeH="0" baseline="0" dirty="0">
            <a:ln>
              <a:noFill/>
            </a:ln>
            <a:solidFill>
              <a:schemeClr val="tx1"/>
            </a:solidFill>
            <a:effectLst/>
            <a:latin typeface="Palatino Linotype" panose="0204050205050503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a:ln>
                <a:noFill/>
              </a:ln>
              <a:solidFill>
                <a:schemeClr val="tx1"/>
              </a:solidFill>
              <a:effectLst/>
              <a:latin typeface="Palatino Linotype" panose="02040502050505030304" pitchFamily="18" charset="0"/>
            </a:rPr>
            <a:t>1st line of defense</a:t>
          </a:r>
        </a:p>
      </dgm:t>
    </dgm:pt>
    <dgm:pt modelId="{DFAB07D6-38F3-434C-9CAD-40A034400F09}" type="parTrans" cxnId="{5285CE95-1711-4A6C-9492-A6219671B707}">
      <dgm:prSet/>
      <dgm:spPr/>
      <dgm:t>
        <a:bodyPr/>
        <a:lstStyle/>
        <a:p>
          <a:endParaRPr lang="en-IN"/>
        </a:p>
      </dgm:t>
    </dgm:pt>
    <dgm:pt modelId="{6686F36C-A978-4249-93F9-05611045FEDD}" type="sibTrans" cxnId="{5285CE95-1711-4A6C-9492-A6219671B707}">
      <dgm:prSet/>
      <dgm:spPr/>
      <dgm:t>
        <a:bodyPr/>
        <a:lstStyle/>
        <a:p>
          <a:endParaRPr lang="en-IN"/>
        </a:p>
      </dgm:t>
    </dgm:pt>
    <dgm:pt modelId="{1800F457-54E6-47DE-B973-50821CF09796}">
      <dgm:prSet custT="1"/>
      <dgm:spPr>
        <a:solidFill>
          <a:schemeClr val="accent2">
            <a:lumMod val="40000"/>
            <a:lumOff val="60000"/>
          </a:scheme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Latn-RS" sz="2800" b="1" i="0" u="none" strike="noStrike" cap="none" normalizeH="0" baseline="0" dirty="0">
              <a:ln>
                <a:noFill/>
              </a:ln>
              <a:solidFill>
                <a:schemeClr val="tx1"/>
              </a:solidFill>
              <a:effectLst/>
              <a:latin typeface="Palatino Linotype" panose="02040502050505030304" pitchFamily="18" charset="0"/>
            </a:rPr>
            <a:t>A</a:t>
          </a:r>
          <a:r>
            <a:rPr kumimoji="0" lang="en-US" sz="2800" b="1" i="0" u="none" strike="noStrike" cap="none" normalizeH="0" baseline="0" dirty="0" err="1">
              <a:ln>
                <a:noFill/>
              </a:ln>
              <a:solidFill>
                <a:schemeClr val="tx1"/>
              </a:solidFill>
              <a:effectLst/>
              <a:latin typeface="Palatino Linotype" panose="02040502050505030304" pitchFamily="18" charset="0"/>
            </a:rPr>
            <a:t>cquired</a:t>
          </a:r>
          <a:r>
            <a:rPr kumimoji="0" lang="en-US" sz="2800" b="1" i="0" u="none" strike="noStrike" cap="none" normalizeH="0" baseline="0" dirty="0">
              <a:ln>
                <a:noFill/>
              </a:ln>
              <a:solidFill>
                <a:schemeClr val="tx1"/>
              </a:solidFill>
              <a:effectLst/>
              <a:latin typeface="Palatino Linotype" panose="02040502050505030304" pitchFamily="18" charset="0"/>
            </a:rPr>
            <a:t> immunity</a:t>
          </a:r>
          <a:endParaRPr kumimoji="0" lang="sr-Latn-RS" sz="2800" b="1" i="0" u="none" strike="noStrike" cap="none" normalizeH="0" baseline="0" dirty="0">
            <a:ln>
              <a:noFill/>
            </a:ln>
            <a:solidFill>
              <a:schemeClr val="tx1"/>
            </a:solidFill>
            <a:effectLst/>
            <a:latin typeface="Palatino Linotype" panose="0204050205050503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lang="en-US" sz="2800" b="0" i="0" dirty="0">
              <a:solidFill>
                <a:schemeClr val="tx1"/>
              </a:solidFill>
              <a:latin typeface="Palatino Linotype" panose="02040502050505030304" pitchFamily="18" charset="0"/>
            </a:rPr>
            <a:t>(specific) </a:t>
          </a:r>
          <a:endParaRPr kumimoji="0" lang="en-US" sz="2800" b="0" i="0" u="none" strike="noStrike" cap="none" normalizeH="0" baseline="0" dirty="0">
            <a:ln>
              <a:noFill/>
            </a:ln>
            <a:solidFill>
              <a:schemeClr val="tx1"/>
            </a:solidFill>
            <a:effectLst/>
            <a:latin typeface="Palatino Linotype" panose="0204050205050503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a:ln>
                <a:noFill/>
              </a:ln>
              <a:solidFill>
                <a:schemeClr val="tx1"/>
              </a:solidFill>
              <a:effectLst/>
              <a:latin typeface="Palatino Linotype" panose="02040502050505030304" pitchFamily="18" charset="0"/>
            </a:rPr>
            <a:t>2nd line of defense</a:t>
          </a:r>
        </a:p>
      </dgm:t>
    </dgm:pt>
    <dgm:pt modelId="{B420A740-0603-4B5D-9362-5C866D0404E5}" type="parTrans" cxnId="{0F560863-70A1-4616-9D50-6B0325DBFFE1}">
      <dgm:prSet/>
      <dgm:spPr/>
      <dgm:t>
        <a:bodyPr/>
        <a:lstStyle/>
        <a:p>
          <a:endParaRPr lang="en-IN"/>
        </a:p>
      </dgm:t>
    </dgm:pt>
    <dgm:pt modelId="{174CAA60-EB95-4C5D-887D-C9EF4681AADB}" type="sibTrans" cxnId="{0F560863-70A1-4616-9D50-6B0325DBFFE1}">
      <dgm:prSet/>
      <dgm:spPr/>
      <dgm:t>
        <a:bodyPr/>
        <a:lstStyle/>
        <a:p>
          <a:endParaRPr lang="en-IN"/>
        </a:p>
      </dgm:t>
    </dgm:pt>
    <dgm:pt modelId="{1B5BBAD5-1E34-418F-B87E-829AF0C84AFD}" type="pres">
      <dgm:prSet presAssocID="{87205C30-BECB-4441-9A1B-4566BF05C057}" presName="hierChild1" presStyleCnt="0">
        <dgm:presLayoutVars>
          <dgm:orgChart val="1"/>
          <dgm:chPref val="1"/>
          <dgm:dir/>
          <dgm:animOne val="branch"/>
          <dgm:animLvl val="lvl"/>
          <dgm:resizeHandles/>
        </dgm:presLayoutVars>
      </dgm:prSet>
      <dgm:spPr/>
    </dgm:pt>
    <dgm:pt modelId="{6E89D586-DCFA-4F12-8D0B-EDA996D6B2A6}" type="pres">
      <dgm:prSet presAssocID="{F308427E-9D86-4FD1-AFD3-CBB9E0910047}" presName="hierRoot1" presStyleCnt="0">
        <dgm:presLayoutVars>
          <dgm:hierBranch/>
        </dgm:presLayoutVars>
      </dgm:prSet>
      <dgm:spPr/>
    </dgm:pt>
    <dgm:pt modelId="{F7CE3443-A64A-4BF4-9D7E-401E4434836E}" type="pres">
      <dgm:prSet presAssocID="{F308427E-9D86-4FD1-AFD3-CBB9E0910047}" presName="rootComposite1" presStyleCnt="0"/>
      <dgm:spPr/>
    </dgm:pt>
    <dgm:pt modelId="{4392D9A6-D26C-408F-AF02-ABC8D8FB517A}" type="pres">
      <dgm:prSet presAssocID="{F308427E-9D86-4FD1-AFD3-CBB9E0910047}" presName="rootText1" presStyleLbl="node0" presStyleIdx="0" presStyleCnt="1">
        <dgm:presLayoutVars>
          <dgm:chPref val="3"/>
        </dgm:presLayoutVars>
      </dgm:prSet>
      <dgm:spPr/>
    </dgm:pt>
    <dgm:pt modelId="{A66B5F62-2629-4D67-95B3-A9B59D3D9D14}" type="pres">
      <dgm:prSet presAssocID="{F308427E-9D86-4FD1-AFD3-CBB9E0910047}" presName="rootConnector1" presStyleLbl="node1" presStyleIdx="0" presStyleCnt="0"/>
      <dgm:spPr/>
    </dgm:pt>
    <dgm:pt modelId="{8626F463-A12B-4077-BE7E-000E7999A7B0}" type="pres">
      <dgm:prSet presAssocID="{F308427E-9D86-4FD1-AFD3-CBB9E0910047}" presName="hierChild2" presStyleCnt="0"/>
      <dgm:spPr/>
    </dgm:pt>
    <dgm:pt modelId="{610DEC83-E07C-4044-AC0C-B08FB189D7E0}" type="pres">
      <dgm:prSet presAssocID="{DFAB07D6-38F3-434C-9CAD-40A034400F09}" presName="Name35" presStyleLbl="parChTrans1D2" presStyleIdx="0" presStyleCnt="2"/>
      <dgm:spPr/>
    </dgm:pt>
    <dgm:pt modelId="{7B2DE9F4-E5C8-424A-8CD1-C81AE4C9447A}" type="pres">
      <dgm:prSet presAssocID="{20EF2056-7CF5-49AD-BF0F-74249539EDFA}" presName="hierRoot2" presStyleCnt="0">
        <dgm:presLayoutVars>
          <dgm:hierBranch/>
        </dgm:presLayoutVars>
      </dgm:prSet>
      <dgm:spPr/>
    </dgm:pt>
    <dgm:pt modelId="{6B6F049D-0060-46CA-A933-DFF97125FE4E}" type="pres">
      <dgm:prSet presAssocID="{20EF2056-7CF5-49AD-BF0F-74249539EDFA}" presName="rootComposite" presStyleCnt="0"/>
      <dgm:spPr/>
    </dgm:pt>
    <dgm:pt modelId="{F4F44766-5E07-4904-803F-15E8EF93E1D3}" type="pres">
      <dgm:prSet presAssocID="{20EF2056-7CF5-49AD-BF0F-74249539EDFA}" presName="rootText" presStyleLbl="node2" presStyleIdx="0" presStyleCnt="2" custScaleX="130304" custScaleY="103270">
        <dgm:presLayoutVars>
          <dgm:chPref val="3"/>
        </dgm:presLayoutVars>
      </dgm:prSet>
      <dgm:spPr/>
    </dgm:pt>
    <dgm:pt modelId="{3A743525-3AF8-43C8-8B9C-685E78D7077E}" type="pres">
      <dgm:prSet presAssocID="{20EF2056-7CF5-49AD-BF0F-74249539EDFA}" presName="rootConnector" presStyleLbl="node2" presStyleIdx="0" presStyleCnt="2"/>
      <dgm:spPr/>
    </dgm:pt>
    <dgm:pt modelId="{A81ABD29-CF5D-449C-9775-F83E259516D8}" type="pres">
      <dgm:prSet presAssocID="{20EF2056-7CF5-49AD-BF0F-74249539EDFA}" presName="hierChild4" presStyleCnt="0"/>
      <dgm:spPr/>
    </dgm:pt>
    <dgm:pt modelId="{C7A4F3BB-721F-4B8A-8497-AC07E8653DA0}" type="pres">
      <dgm:prSet presAssocID="{20EF2056-7CF5-49AD-BF0F-74249539EDFA}" presName="hierChild5" presStyleCnt="0"/>
      <dgm:spPr/>
    </dgm:pt>
    <dgm:pt modelId="{1A2AAA80-94D5-46F3-8A8A-FD1344C22C32}" type="pres">
      <dgm:prSet presAssocID="{B420A740-0603-4B5D-9362-5C866D0404E5}" presName="Name35" presStyleLbl="parChTrans1D2" presStyleIdx="1" presStyleCnt="2"/>
      <dgm:spPr/>
    </dgm:pt>
    <dgm:pt modelId="{D8272F97-2E66-43D1-A8B0-091D138744B0}" type="pres">
      <dgm:prSet presAssocID="{1800F457-54E6-47DE-B973-50821CF09796}" presName="hierRoot2" presStyleCnt="0">
        <dgm:presLayoutVars>
          <dgm:hierBranch/>
        </dgm:presLayoutVars>
      </dgm:prSet>
      <dgm:spPr/>
    </dgm:pt>
    <dgm:pt modelId="{1B0583AC-83EC-4B41-8947-F4FDD3FF9DA8}" type="pres">
      <dgm:prSet presAssocID="{1800F457-54E6-47DE-B973-50821CF09796}" presName="rootComposite" presStyleCnt="0"/>
      <dgm:spPr/>
    </dgm:pt>
    <dgm:pt modelId="{A9B15F3F-C40E-48EB-83B3-248840160462}" type="pres">
      <dgm:prSet presAssocID="{1800F457-54E6-47DE-B973-50821CF09796}" presName="rootText" presStyleLbl="node2" presStyleIdx="1" presStyleCnt="2" custScaleX="136371">
        <dgm:presLayoutVars>
          <dgm:chPref val="3"/>
        </dgm:presLayoutVars>
      </dgm:prSet>
      <dgm:spPr/>
    </dgm:pt>
    <dgm:pt modelId="{382FDAF9-7CCA-43CE-8126-E831460AA251}" type="pres">
      <dgm:prSet presAssocID="{1800F457-54E6-47DE-B973-50821CF09796}" presName="rootConnector" presStyleLbl="node2" presStyleIdx="1" presStyleCnt="2"/>
      <dgm:spPr/>
    </dgm:pt>
    <dgm:pt modelId="{F5AAAAAE-D9F9-420E-927F-463001B58ED4}" type="pres">
      <dgm:prSet presAssocID="{1800F457-54E6-47DE-B973-50821CF09796}" presName="hierChild4" presStyleCnt="0"/>
      <dgm:spPr/>
    </dgm:pt>
    <dgm:pt modelId="{E7F37AC2-2A78-49DF-A106-169EE04163F6}" type="pres">
      <dgm:prSet presAssocID="{1800F457-54E6-47DE-B973-50821CF09796}" presName="hierChild5" presStyleCnt="0"/>
      <dgm:spPr/>
    </dgm:pt>
    <dgm:pt modelId="{B27143FD-CE05-4FE3-8B56-17A9DD58CB84}" type="pres">
      <dgm:prSet presAssocID="{F308427E-9D86-4FD1-AFD3-CBB9E0910047}" presName="hierChild3" presStyleCnt="0"/>
      <dgm:spPr/>
    </dgm:pt>
  </dgm:ptLst>
  <dgm:cxnLst>
    <dgm:cxn modelId="{79119B07-D746-4931-9A30-781609EF881C}" srcId="{87205C30-BECB-4441-9A1B-4566BF05C057}" destId="{F308427E-9D86-4FD1-AFD3-CBB9E0910047}" srcOrd="0" destOrd="0" parTransId="{D09EF350-69FF-42F3-B08C-D238CB6DC882}" sibTransId="{C2EDE820-8880-40DF-8D40-D0F167B96FBD}"/>
    <dgm:cxn modelId="{7306CD0F-65FF-47A9-9082-456FA3ECF9C5}" type="presOf" srcId="{87205C30-BECB-4441-9A1B-4566BF05C057}" destId="{1B5BBAD5-1E34-418F-B87E-829AF0C84AFD}" srcOrd="0" destOrd="0" presId="urn:microsoft.com/office/officeart/2005/8/layout/orgChart1"/>
    <dgm:cxn modelId="{C22B8A60-792A-4B0A-8298-7ED2208F0418}" type="presOf" srcId="{F308427E-9D86-4FD1-AFD3-CBB9E0910047}" destId="{4392D9A6-D26C-408F-AF02-ABC8D8FB517A}" srcOrd="0" destOrd="0" presId="urn:microsoft.com/office/officeart/2005/8/layout/orgChart1"/>
    <dgm:cxn modelId="{0F560863-70A1-4616-9D50-6B0325DBFFE1}" srcId="{F308427E-9D86-4FD1-AFD3-CBB9E0910047}" destId="{1800F457-54E6-47DE-B973-50821CF09796}" srcOrd="1" destOrd="0" parTransId="{B420A740-0603-4B5D-9362-5C866D0404E5}" sibTransId="{174CAA60-EB95-4C5D-887D-C9EF4681AADB}"/>
    <dgm:cxn modelId="{2723716F-D3F0-4A4A-85CF-72B726A379E6}" type="presOf" srcId="{20EF2056-7CF5-49AD-BF0F-74249539EDFA}" destId="{3A743525-3AF8-43C8-8B9C-685E78D7077E}" srcOrd="1" destOrd="0" presId="urn:microsoft.com/office/officeart/2005/8/layout/orgChart1"/>
    <dgm:cxn modelId="{55CF357D-2467-428E-A104-06FF3ED58148}" type="presOf" srcId="{DFAB07D6-38F3-434C-9CAD-40A034400F09}" destId="{610DEC83-E07C-4044-AC0C-B08FB189D7E0}" srcOrd="0" destOrd="0" presId="urn:microsoft.com/office/officeart/2005/8/layout/orgChart1"/>
    <dgm:cxn modelId="{5285CE95-1711-4A6C-9492-A6219671B707}" srcId="{F308427E-9D86-4FD1-AFD3-CBB9E0910047}" destId="{20EF2056-7CF5-49AD-BF0F-74249539EDFA}" srcOrd="0" destOrd="0" parTransId="{DFAB07D6-38F3-434C-9CAD-40A034400F09}" sibTransId="{6686F36C-A978-4249-93F9-05611045FEDD}"/>
    <dgm:cxn modelId="{53EB39A7-8DBE-4EE1-AF52-0EF3C73AD871}" type="presOf" srcId="{20EF2056-7CF5-49AD-BF0F-74249539EDFA}" destId="{F4F44766-5E07-4904-803F-15E8EF93E1D3}" srcOrd="0" destOrd="0" presId="urn:microsoft.com/office/officeart/2005/8/layout/orgChart1"/>
    <dgm:cxn modelId="{415092A8-244F-4055-9372-6620F9C89934}" type="presOf" srcId="{1800F457-54E6-47DE-B973-50821CF09796}" destId="{382FDAF9-7CCA-43CE-8126-E831460AA251}" srcOrd="1" destOrd="0" presId="urn:microsoft.com/office/officeart/2005/8/layout/orgChart1"/>
    <dgm:cxn modelId="{2D17C5AD-F75A-426B-845F-B7014BE9B043}" type="presOf" srcId="{F308427E-9D86-4FD1-AFD3-CBB9E0910047}" destId="{A66B5F62-2629-4D67-95B3-A9B59D3D9D14}" srcOrd="1" destOrd="0" presId="urn:microsoft.com/office/officeart/2005/8/layout/orgChart1"/>
    <dgm:cxn modelId="{75CF24BD-112E-4688-87A7-D45E8F53BD26}" type="presOf" srcId="{1800F457-54E6-47DE-B973-50821CF09796}" destId="{A9B15F3F-C40E-48EB-83B3-248840160462}" srcOrd="0" destOrd="0" presId="urn:microsoft.com/office/officeart/2005/8/layout/orgChart1"/>
    <dgm:cxn modelId="{21A495DE-0382-420B-9944-065850C28588}" type="presOf" srcId="{B420A740-0603-4B5D-9362-5C866D0404E5}" destId="{1A2AAA80-94D5-46F3-8A8A-FD1344C22C32}" srcOrd="0" destOrd="0" presId="urn:microsoft.com/office/officeart/2005/8/layout/orgChart1"/>
    <dgm:cxn modelId="{4AA027FC-741D-48ED-A4A7-F7676D106323}" type="presParOf" srcId="{1B5BBAD5-1E34-418F-B87E-829AF0C84AFD}" destId="{6E89D586-DCFA-4F12-8D0B-EDA996D6B2A6}" srcOrd="0" destOrd="0" presId="urn:microsoft.com/office/officeart/2005/8/layout/orgChart1"/>
    <dgm:cxn modelId="{8BE9E643-56B9-426D-B076-5B75D96BAE70}" type="presParOf" srcId="{6E89D586-DCFA-4F12-8D0B-EDA996D6B2A6}" destId="{F7CE3443-A64A-4BF4-9D7E-401E4434836E}" srcOrd="0" destOrd="0" presId="urn:microsoft.com/office/officeart/2005/8/layout/orgChart1"/>
    <dgm:cxn modelId="{560F35F0-F924-4BB3-A9A4-C5EDB5AD337C}" type="presParOf" srcId="{F7CE3443-A64A-4BF4-9D7E-401E4434836E}" destId="{4392D9A6-D26C-408F-AF02-ABC8D8FB517A}" srcOrd="0" destOrd="0" presId="urn:microsoft.com/office/officeart/2005/8/layout/orgChart1"/>
    <dgm:cxn modelId="{3F9DBBE9-6C21-4272-A7C3-A0831C279D44}" type="presParOf" srcId="{F7CE3443-A64A-4BF4-9D7E-401E4434836E}" destId="{A66B5F62-2629-4D67-95B3-A9B59D3D9D14}" srcOrd="1" destOrd="0" presId="urn:microsoft.com/office/officeart/2005/8/layout/orgChart1"/>
    <dgm:cxn modelId="{269A4DE6-08B7-4971-A118-EB9EA4E7769B}" type="presParOf" srcId="{6E89D586-DCFA-4F12-8D0B-EDA996D6B2A6}" destId="{8626F463-A12B-4077-BE7E-000E7999A7B0}" srcOrd="1" destOrd="0" presId="urn:microsoft.com/office/officeart/2005/8/layout/orgChart1"/>
    <dgm:cxn modelId="{617F19C9-F260-41C1-891A-9D43A7A0496D}" type="presParOf" srcId="{8626F463-A12B-4077-BE7E-000E7999A7B0}" destId="{610DEC83-E07C-4044-AC0C-B08FB189D7E0}" srcOrd="0" destOrd="0" presId="urn:microsoft.com/office/officeart/2005/8/layout/orgChart1"/>
    <dgm:cxn modelId="{D47F78CF-2A63-47AC-9B6E-0DDB487BAB51}" type="presParOf" srcId="{8626F463-A12B-4077-BE7E-000E7999A7B0}" destId="{7B2DE9F4-E5C8-424A-8CD1-C81AE4C9447A}" srcOrd="1" destOrd="0" presId="urn:microsoft.com/office/officeart/2005/8/layout/orgChart1"/>
    <dgm:cxn modelId="{9FF060EA-4E5D-49D7-9600-E9647DB46102}" type="presParOf" srcId="{7B2DE9F4-E5C8-424A-8CD1-C81AE4C9447A}" destId="{6B6F049D-0060-46CA-A933-DFF97125FE4E}" srcOrd="0" destOrd="0" presId="urn:microsoft.com/office/officeart/2005/8/layout/orgChart1"/>
    <dgm:cxn modelId="{FB062820-9334-40C6-B9D5-A0247AA64A34}" type="presParOf" srcId="{6B6F049D-0060-46CA-A933-DFF97125FE4E}" destId="{F4F44766-5E07-4904-803F-15E8EF93E1D3}" srcOrd="0" destOrd="0" presId="urn:microsoft.com/office/officeart/2005/8/layout/orgChart1"/>
    <dgm:cxn modelId="{E2C93A46-35BC-4F3F-91B9-073F00B2C126}" type="presParOf" srcId="{6B6F049D-0060-46CA-A933-DFF97125FE4E}" destId="{3A743525-3AF8-43C8-8B9C-685E78D7077E}" srcOrd="1" destOrd="0" presId="urn:microsoft.com/office/officeart/2005/8/layout/orgChart1"/>
    <dgm:cxn modelId="{8A2CC37C-9D66-4F73-8A74-4E92DEB9E5B0}" type="presParOf" srcId="{7B2DE9F4-E5C8-424A-8CD1-C81AE4C9447A}" destId="{A81ABD29-CF5D-449C-9775-F83E259516D8}" srcOrd="1" destOrd="0" presId="urn:microsoft.com/office/officeart/2005/8/layout/orgChart1"/>
    <dgm:cxn modelId="{297C7BFF-D7C7-4DA8-9ECA-79495C71BA17}" type="presParOf" srcId="{7B2DE9F4-E5C8-424A-8CD1-C81AE4C9447A}" destId="{C7A4F3BB-721F-4B8A-8497-AC07E8653DA0}" srcOrd="2" destOrd="0" presId="urn:microsoft.com/office/officeart/2005/8/layout/orgChart1"/>
    <dgm:cxn modelId="{664576CD-5C71-4E5A-8AE1-BB32E1AF51AE}" type="presParOf" srcId="{8626F463-A12B-4077-BE7E-000E7999A7B0}" destId="{1A2AAA80-94D5-46F3-8A8A-FD1344C22C32}" srcOrd="2" destOrd="0" presId="urn:microsoft.com/office/officeart/2005/8/layout/orgChart1"/>
    <dgm:cxn modelId="{E3A875C1-0270-43D4-BD51-7B0512C8EF78}" type="presParOf" srcId="{8626F463-A12B-4077-BE7E-000E7999A7B0}" destId="{D8272F97-2E66-43D1-A8B0-091D138744B0}" srcOrd="3" destOrd="0" presId="urn:microsoft.com/office/officeart/2005/8/layout/orgChart1"/>
    <dgm:cxn modelId="{E7EA92E0-16C5-41FF-AE60-90DFA6F27237}" type="presParOf" srcId="{D8272F97-2E66-43D1-A8B0-091D138744B0}" destId="{1B0583AC-83EC-4B41-8947-F4FDD3FF9DA8}" srcOrd="0" destOrd="0" presId="urn:microsoft.com/office/officeart/2005/8/layout/orgChart1"/>
    <dgm:cxn modelId="{A6A53B3C-232E-4AA1-B312-C00506908C78}" type="presParOf" srcId="{1B0583AC-83EC-4B41-8947-F4FDD3FF9DA8}" destId="{A9B15F3F-C40E-48EB-83B3-248840160462}" srcOrd="0" destOrd="0" presId="urn:microsoft.com/office/officeart/2005/8/layout/orgChart1"/>
    <dgm:cxn modelId="{4592E1A7-CCD7-41AB-94CE-1BE4A49F2D41}" type="presParOf" srcId="{1B0583AC-83EC-4B41-8947-F4FDD3FF9DA8}" destId="{382FDAF9-7CCA-43CE-8126-E831460AA251}" srcOrd="1" destOrd="0" presId="urn:microsoft.com/office/officeart/2005/8/layout/orgChart1"/>
    <dgm:cxn modelId="{CE38B85B-44C0-49CB-B427-40CD4175A2E1}" type="presParOf" srcId="{D8272F97-2E66-43D1-A8B0-091D138744B0}" destId="{F5AAAAAE-D9F9-420E-927F-463001B58ED4}" srcOrd="1" destOrd="0" presId="urn:microsoft.com/office/officeart/2005/8/layout/orgChart1"/>
    <dgm:cxn modelId="{7D94F1B5-1588-4809-9FD6-D1B3F54C748F}" type="presParOf" srcId="{D8272F97-2E66-43D1-A8B0-091D138744B0}" destId="{E7F37AC2-2A78-49DF-A106-169EE04163F6}" srcOrd="2" destOrd="0" presId="urn:microsoft.com/office/officeart/2005/8/layout/orgChart1"/>
    <dgm:cxn modelId="{8DA5E827-A968-42D9-836A-C8B9C923258B}" type="presParOf" srcId="{6E89D586-DCFA-4F12-8D0B-EDA996D6B2A6}" destId="{B27143FD-CE05-4FE3-8B56-17A9DD58CB8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2AAA80-94D5-46F3-8A8A-FD1344C22C32}">
      <dsp:nvSpPr>
        <dsp:cNvPr id="0" name=""/>
        <dsp:cNvSpPr/>
      </dsp:nvSpPr>
      <dsp:spPr>
        <a:xfrm>
          <a:off x="4305300" y="1965820"/>
          <a:ext cx="2262278" cy="627978"/>
        </a:xfrm>
        <a:custGeom>
          <a:avLst/>
          <a:gdLst/>
          <a:ahLst/>
          <a:cxnLst/>
          <a:rect l="0" t="0" r="0" b="0"/>
          <a:pathLst>
            <a:path>
              <a:moveTo>
                <a:pt x="0" y="0"/>
              </a:moveTo>
              <a:lnTo>
                <a:pt x="0" y="313989"/>
              </a:lnTo>
              <a:lnTo>
                <a:pt x="2262278" y="313989"/>
              </a:lnTo>
              <a:lnTo>
                <a:pt x="2262278" y="62797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0DEC83-E07C-4044-AC0C-B08FB189D7E0}">
      <dsp:nvSpPr>
        <dsp:cNvPr id="0" name=""/>
        <dsp:cNvSpPr/>
      </dsp:nvSpPr>
      <dsp:spPr>
        <a:xfrm>
          <a:off x="1952307" y="1965820"/>
          <a:ext cx="2352992" cy="627978"/>
        </a:xfrm>
        <a:custGeom>
          <a:avLst/>
          <a:gdLst/>
          <a:ahLst/>
          <a:cxnLst/>
          <a:rect l="0" t="0" r="0" b="0"/>
          <a:pathLst>
            <a:path>
              <a:moveTo>
                <a:pt x="2352992" y="0"/>
              </a:moveTo>
              <a:lnTo>
                <a:pt x="2352992" y="313989"/>
              </a:lnTo>
              <a:lnTo>
                <a:pt x="0" y="313989"/>
              </a:lnTo>
              <a:lnTo>
                <a:pt x="0" y="62797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92D9A6-D26C-408F-AF02-ABC8D8FB517A}">
      <dsp:nvSpPr>
        <dsp:cNvPr id="0" name=""/>
        <dsp:cNvSpPr/>
      </dsp:nvSpPr>
      <dsp:spPr>
        <a:xfrm>
          <a:off x="2810112" y="470632"/>
          <a:ext cx="2990375" cy="1495187"/>
        </a:xfrm>
        <a:prstGeom prst="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sr-Latn-RS" sz="3200" b="1" kern="1200" dirty="0">
              <a:solidFill>
                <a:srgbClr val="002060"/>
              </a:solidFill>
              <a:latin typeface="Palatino Linotype" panose="02040502050505030304" pitchFamily="18" charset="0"/>
            </a:rPr>
            <a:t>I</a:t>
          </a:r>
          <a:r>
            <a:rPr lang="en-US" sz="3200" b="1" kern="1200" dirty="0" err="1">
              <a:solidFill>
                <a:srgbClr val="002060"/>
              </a:solidFill>
              <a:latin typeface="Palatino Linotype" panose="02040502050505030304" pitchFamily="18" charset="0"/>
            </a:rPr>
            <a:t>mmune</a:t>
          </a:r>
          <a:r>
            <a:rPr lang="en-US" sz="3200" b="1" kern="1200" dirty="0">
              <a:solidFill>
                <a:srgbClr val="002060"/>
              </a:solidFill>
              <a:latin typeface="Palatino Linotype" panose="02040502050505030304" pitchFamily="18" charset="0"/>
            </a:rPr>
            <a:t> system </a:t>
          </a:r>
          <a:endParaRPr kumimoji="0" lang="en-US" sz="3200" b="1" i="0" u="none" strike="noStrike" kern="1200" cap="none" normalizeH="0" baseline="0" dirty="0">
            <a:ln>
              <a:noFill/>
            </a:ln>
            <a:solidFill>
              <a:schemeClr val="tx1"/>
            </a:solidFill>
            <a:effectLst/>
            <a:latin typeface="Palatino Linotype" panose="02040502050505030304" pitchFamily="18" charset="0"/>
          </a:endParaRPr>
        </a:p>
      </dsp:txBody>
      <dsp:txXfrm>
        <a:off x="2810112" y="470632"/>
        <a:ext cx="2990375" cy="1495187"/>
      </dsp:txXfrm>
    </dsp:sp>
    <dsp:sp modelId="{F4F44766-5E07-4904-803F-15E8EF93E1D3}">
      <dsp:nvSpPr>
        <dsp:cNvPr id="0" name=""/>
        <dsp:cNvSpPr/>
      </dsp:nvSpPr>
      <dsp:spPr>
        <a:xfrm>
          <a:off x="4018" y="2593799"/>
          <a:ext cx="3896579" cy="1544080"/>
        </a:xfrm>
        <a:prstGeom prst="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Latn-RS" sz="2800" b="1" i="0" u="none" strike="noStrike" kern="1200" cap="none" normalizeH="0" baseline="0" dirty="0">
              <a:ln>
                <a:noFill/>
              </a:ln>
              <a:solidFill>
                <a:schemeClr val="tx1"/>
              </a:solidFill>
              <a:effectLst/>
              <a:latin typeface="Palatino Linotype" panose="02040502050505030304" pitchFamily="18" charset="0"/>
            </a:rPr>
            <a:t>I</a:t>
          </a:r>
          <a:r>
            <a:rPr kumimoji="0" lang="en-US" sz="2800" b="1" i="0" u="none" strike="noStrike" kern="1200" cap="none" normalizeH="0" baseline="0" dirty="0" err="1">
              <a:ln>
                <a:noFill/>
              </a:ln>
              <a:solidFill>
                <a:schemeClr val="tx1"/>
              </a:solidFill>
              <a:effectLst/>
              <a:latin typeface="Palatino Linotype" panose="02040502050505030304" pitchFamily="18" charset="0"/>
            </a:rPr>
            <a:t>nnate</a:t>
          </a:r>
          <a:r>
            <a:rPr kumimoji="0" lang="en-US" sz="2800" b="1" i="0" u="none" strike="noStrike" kern="1200" cap="none" normalizeH="0" baseline="0" dirty="0">
              <a:ln>
                <a:noFill/>
              </a:ln>
              <a:solidFill>
                <a:schemeClr val="tx1"/>
              </a:solidFill>
              <a:effectLst/>
              <a:latin typeface="Palatino Linotype" panose="02040502050505030304" pitchFamily="18" charset="0"/>
            </a:rPr>
            <a:t> immunity</a:t>
          </a:r>
          <a:endParaRPr kumimoji="0" lang="sr-Latn-RS" sz="2800" b="1" i="0" u="none" strike="noStrike" kern="1200" cap="none" normalizeH="0" baseline="0" dirty="0">
            <a:ln>
              <a:noFill/>
            </a:ln>
            <a:solidFill>
              <a:schemeClr val="tx1"/>
            </a:solidFill>
            <a:effectLst/>
            <a:latin typeface="Palatino Linotype" panose="0204050205050503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lang="en-US" sz="2800" b="0" i="0" kern="1200" dirty="0">
              <a:solidFill>
                <a:schemeClr val="tx1"/>
              </a:solidFill>
              <a:latin typeface="Palatino Linotype" panose="02040502050505030304" pitchFamily="18" charset="0"/>
            </a:rPr>
            <a:t>(non-specific) </a:t>
          </a:r>
          <a:endParaRPr kumimoji="0" lang="en-US" sz="2800" b="0" i="0" u="none" strike="noStrike" kern="1200" cap="none" normalizeH="0" baseline="0" dirty="0">
            <a:ln>
              <a:noFill/>
            </a:ln>
            <a:solidFill>
              <a:schemeClr val="tx1"/>
            </a:solidFill>
            <a:effectLst/>
            <a:latin typeface="Palatino Linotype" panose="0204050205050503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kern="1200" cap="none" normalizeH="0" baseline="0" dirty="0">
              <a:ln>
                <a:noFill/>
              </a:ln>
              <a:solidFill>
                <a:schemeClr val="tx1"/>
              </a:solidFill>
              <a:effectLst/>
              <a:latin typeface="Palatino Linotype" panose="02040502050505030304" pitchFamily="18" charset="0"/>
            </a:rPr>
            <a:t>1st line of defense</a:t>
          </a:r>
        </a:p>
      </dsp:txBody>
      <dsp:txXfrm>
        <a:off x="4018" y="2593799"/>
        <a:ext cx="3896579" cy="1544080"/>
      </dsp:txXfrm>
    </dsp:sp>
    <dsp:sp modelId="{A9B15F3F-C40E-48EB-83B3-248840160462}">
      <dsp:nvSpPr>
        <dsp:cNvPr id="0" name=""/>
        <dsp:cNvSpPr/>
      </dsp:nvSpPr>
      <dsp:spPr>
        <a:xfrm>
          <a:off x="4528576" y="2593799"/>
          <a:ext cx="4078005" cy="1495187"/>
        </a:xfrm>
        <a:prstGeom prst="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Latn-RS" sz="2800" b="1" i="0" u="none" strike="noStrike" kern="1200" cap="none" normalizeH="0" baseline="0" dirty="0">
              <a:ln>
                <a:noFill/>
              </a:ln>
              <a:solidFill>
                <a:schemeClr val="tx1"/>
              </a:solidFill>
              <a:effectLst/>
              <a:latin typeface="Palatino Linotype" panose="02040502050505030304" pitchFamily="18" charset="0"/>
            </a:rPr>
            <a:t>A</a:t>
          </a:r>
          <a:r>
            <a:rPr kumimoji="0" lang="en-US" sz="2800" b="1" i="0" u="none" strike="noStrike" kern="1200" cap="none" normalizeH="0" baseline="0" dirty="0" err="1">
              <a:ln>
                <a:noFill/>
              </a:ln>
              <a:solidFill>
                <a:schemeClr val="tx1"/>
              </a:solidFill>
              <a:effectLst/>
              <a:latin typeface="Palatino Linotype" panose="02040502050505030304" pitchFamily="18" charset="0"/>
            </a:rPr>
            <a:t>cquired</a:t>
          </a:r>
          <a:r>
            <a:rPr kumimoji="0" lang="en-US" sz="2800" b="1" i="0" u="none" strike="noStrike" kern="1200" cap="none" normalizeH="0" baseline="0" dirty="0">
              <a:ln>
                <a:noFill/>
              </a:ln>
              <a:solidFill>
                <a:schemeClr val="tx1"/>
              </a:solidFill>
              <a:effectLst/>
              <a:latin typeface="Palatino Linotype" panose="02040502050505030304" pitchFamily="18" charset="0"/>
            </a:rPr>
            <a:t> immunity</a:t>
          </a:r>
          <a:endParaRPr kumimoji="0" lang="sr-Latn-RS" sz="2800" b="1" i="0" u="none" strike="noStrike" kern="1200" cap="none" normalizeH="0" baseline="0" dirty="0">
            <a:ln>
              <a:noFill/>
            </a:ln>
            <a:solidFill>
              <a:schemeClr val="tx1"/>
            </a:solidFill>
            <a:effectLst/>
            <a:latin typeface="Palatino Linotype" panose="0204050205050503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lang="en-US" sz="2800" b="0" i="0" kern="1200" dirty="0">
              <a:solidFill>
                <a:schemeClr val="tx1"/>
              </a:solidFill>
              <a:latin typeface="Palatino Linotype" panose="02040502050505030304" pitchFamily="18" charset="0"/>
            </a:rPr>
            <a:t>(specific) </a:t>
          </a:r>
          <a:endParaRPr kumimoji="0" lang="en-US" sz="2800" b="0" i="0" u="none" strike="noStrike" kern="1200" cap="none" normalizeH="0" baseline="0" dirty="0">
            <a:ln>
              <a:noFill/>
            </a:ln>
            <a:solidFill>
              <a:schemeClr val="tx1"/>
            </a:solidFill>
            <a:effectLst/>
            <a:latin typeface="Palatino Linotype" panose="0204050205050503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kern="1200" cap="none" normalizeH="0" baseline="0" dirty="0">
              <a:ln>
                <a:noFill/>
              </a:ln>
              <a:solidFill>
                <a:schemeClr val="tx1"/>
              </a:solidFill>
              <a:effectLst/>
              <a:latin typeface="Palatino Linotype" panose="02040502050505030304" pitchFamily="18" charset="0"/>
            </a:rPr>
            <a:t>2nd line of defense</a:t>
          </a:r>
        </a:p>
      </dsp:txBody>
      <dsp:txXfrm>
        <a:off x="4528576" y="2593799"/>
        <a:ext cx="4078005" cy="149518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8B096A-7B51-450B-9DB9-18F09683F6B3}" type="datetimeFigureOut">
              <a:rPr lang="en-US" smtClean="0"/>
              <a:t>2/24/2025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5F1289-08C6-48C9-91B5-D924EB2376B2}" type="slidenum">
              <a:rPr lang="en-US" smtClean="0"/>
              <a:t>‹#›</a:t>
            </a:fld>
            <a:endParaRPr lang="en-US"/>
          </a:p>
        </p:txBody>
      </p:sp>
    </p:spTree>
    <p:extLst>
      <p:ext uri="{BB962C8B-B14F-4D97-AF65-F5344CB8AC3E}">
        <p14:creationId xmlns:p14="http://schemas.microsoft.com/office/powerpoint/2010/main" val="1214025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5BC967-9B07-4264-B925-754EFF09415F}" type="slidenum">
              <a:rPr lang="en-US" smtClean="0"/>
              <a:t>13</a:t>
            </a:fld>
            <a:endParaRPr lang="en-US"/>
          </a:p>
        </p:txBody>
      </p:sp>
    </p:spTree>
    <p:extLst>
      <p:ext uri="{BB962C8B-B14F-4D97-AF65-F5344CB8AC3E}">
        <p14:creationId xmlns:p14="http://schemas.microsoft.com/office/powerpoint/2010/main" val="39714044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189F17C-2529-499D-8AC4-C1003DA06C3A}"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8B3E3C3-DE01-49B7-ABB0-623389B81CF3}"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9D34B6-941F-4D06-AD87-32C4BB1BFC34}"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68153FB-1EAB-4969-B32D-F609BD9B9CBC}"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7398C2C-7FC5-4C61-8D58-274EFAE9C134}"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F22F59CC-AC45-4C86-9DC1-A6D2F7A38170}"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C6035D4-44C7-4304-A634-A55D06A6EE15}"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958CCAF2-0222-421E-A55D-6355478C4192}"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252ABD56-E47C-4D72-81F7-E074BBD98A1D}"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E9C664D-F090-4EDE-8A93-3FBC41212A76}"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DD690DFB-CCA6-4806-A568-33D2289A74E7}"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8C8F3D61-9E84-4434-B6E3-92714429BED2}"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99614C90-6E91-33E7-EE2A-36FE54BA5F60}"/>
              </a:ext>
            </a:extLst>
          </p:cNvPr>
          <p:cNvPicPr>
            <a:picLocks noChangeAspect="1" noChangeArrowheads="1"/>
          </p:cNvPicPr>
          <p:nvPr/>
        </p:nvPicPr>
        <p:blipFill>
          <a:blip r:embed="rId2" cstate="print"/>
          <a:srcRect/>
          <a:stretch>
            <a:fillRect/>
          </a:stretch>
        </p:blipFill>
        <p:spPr bwMode="auto">
          <a:xfrm>
            <a:off x="1317337" y="-8914"/>
            <a:ext cx="799871" cy="1154453"/>
          </a:xfrm>
          <a:prstGeom prst="rect">
            <a:avLst/>
          </a:prstGeom>
          <a:noFill/>
          <a:ln w="9525">
            <a:noFill/>
            <a:miter lim="800000"/>
            <a:headEnd/>
            <a:tailEnd/>
          </a:ln>
          <a:effectLst/>
        </p:spPr>
      </p:pic>
      <p:pic>
        <p:nvPicPr>
          <p:cNvPr id="5" name="Picture 4">
            <a:extLst>
              <a:ext uri="{FF2B5EF4-FFF2-40B4-BE49-F238E27FC236}">
                <a16:creationId xmlns:a16="http://schemas.microsoft.com/office/drawing/2014/main" id="{B296ED91-B333-5878-B30D-96AC64960FE7}"/>
              </a:ext>
            </a:extLst>
          </p:cNvPr>
          <p:cNvPicPr>
            <a:picLocks noChangeAspect="1" noChangeArrowheads="1"/>
          </p:cNvPicPr>
          <p:nvPr/>
        </p:nvPicPr>
        <p:blipFill>
          <a:blip r:embed="rId3" cstate="print"/>
          <a:srcRect/>
          <a:stretch>
            <a:fillRect/>
          </a:stretch>
        </p:blipFill>
        <p:spPr bwMode="auto">
          <a:xfrm>
            <a:off x="6963803" y="47194"/>
            <a:ext cx="742148" cy="1055500"/>
          </a:xfrm>
          <a:prstGeom prst="rect">
            <a:avLst/>
          </a:prstGeom>
          <a:noFill/>
          <a:ln w="9525">
            <a:noFill/>
            <a:miter lim="800000"/>
            <a:headEnd/>
            <a:tailEnd/>
          </a:ln>
          <a:effectLst/>
        </p:spPr>
      </p:pic>
      <p:sp>
        <p:nvSpPr>
          <p:cNvPr id="6" name="Subtitle 2">
            <a:extLst>
              <a:ext uri="{FF2B5EF4-FFF2-40B4-BE49-F238E27FC236}">
                <a16:creationId xmlns:a16="http://schemas.microsoft.com/office/drawing/2014/main" id="{6ABF615F-D8D1-26B6-38D5-DBE6B384664F}"/>
              </a:ext>
            </a:extLst>
          </p:cNvPr>
          <p:cNvSpPr txBox="1">
            <a:spLocks/>
          </p:cNvSpPr>
          <p:nvPr/>
        </p:nvSpPr>
        <p:spPr>
          <a:xfrm>
            <a:off x="1043608" y="47194"/>
            <a:ext cx="6736671" cy="1042239"/>
          </a:xfrm>
          <a:prstGeom prst="rect">
            <a:avLst/>
          </a:prstGeom>
        </p:spPr>
        <p:txBody>
          <a:bodyPr vert="horz" lIns="91440" tIns="45720" rIns="91440" bIns="45720" rtlCol="0" anchor="ctr">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ctr"/>
            <a:r>
              <a:rPr lang="en-US" sz="2000" dirty="0">
                <a:solidFill>
                  <a:schemeClr val="tx2"/>
                </a:solidFill>
                <a:latin typeface="Palatino Linotype" panose="02040502050505030304" pitchFamily="18" charset="0"/>
              </a:rPr>
              <a:t>UNIVERSITY OF KRAGUJEVAC</a:t>
            </a:r>
          </a:p>
          <a:p>
            <a:pPr algn="ctr"/>
            <a:r>
              <a:rPr lang="en-US" sz="2000" dirty="0">
                <a:solidFill>
                  <a:schemeClr val="tx2"/>
                </a:solidFill>
                <a:latin typeface="Palatino Linotype" panose="02040502050505030304" pitchFamily="18" charset="0"/>
              </a:rPr>
              <a:t>FACULTY OF MEDICAL SCIENCES</a:t>
            </a:r>
            <a:endParaRPr lang="en-GB" sz="2000" dirty="0">
              <a:solidFill>
                <a:schemeClr val="tx2"/>
              </a:solidFill>
              <a:latin typeface="Palatino Linotype" panose="02040502050505030304" pitchFamily="18" charset="0"/>
            </a:endParaRPr>
          </a:p>
        </p:txBody>
      </p:sp>
      <p:sp>
        <p:nvSpPr>
          <p:cNvPr id="9" name="Title 1">
            <a:extLst>
              <a:ext uri="{FF2B5EF4-FFF2-40B4-BE49-F238E27FC236}">
                <a16:creationId xmlns:a16="http://schemas.microsoft.com/office/drawing/2014/main" id="{30594D9A-C68A-0B95-20E7-4F0BB4A975F9}"/>
              </a:ext>
            </a:extLst>
          </p:cNvPr>
          <p:cNvSpPr txBox="1">
            <a:spLocks/>
          </p:cNvSpPr>
          <p:nvPr/>
        </p:nvSpPr>
        <p:spPr>
          <a:xfrm>
            <a:off x="107504" y="1896768"/>
            <a:ext cx="8894912" cy="340444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i="1" dirty="0">
                <a:latin typeface="Palatino Linotype" panose="02040502050505030304" pitchFamily="18" charset="0"/>
              </a:rPr>
              <a:t>IMMUNOLOGY, INFECTION, INFLAMMATION</a:t>
            </a:r>
            <a:br>
              <a:rPr lang="en-US" i="1" dirty="0">
                <a:latin typeface="Palatino Linotype" panose="02040502050505030304" pitchFamily="18" charset="0"/>
              </a:rPr>
            </a:br>
            <a:endParaRPr lang="en-US" i="1" dirty="0">
              <a:solidFill>
                <a:srgbClr val="00B050"/>
              </a:solidFill>
              <a:latin typeface="Palatino Linotype" panose="0204050205050503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484784"/>
            <a:ext cx="8545032" cy="4525963"/>
          </a:xfrm>
        </p:spPr>
        <p:txBody>
          <a:bodyPr>
            <a:normAutofit fontScale="70000" lnSpcReduction="20000"/>
          </a:bodyPr>
          <a:lstStyle/>
          <a:p>
            <a:pPr algn="just"/>
            <a:r>
              <a:rPr lang="en-US" dirty="0">
                <a:latin typeface="Palatino Linotype" panose="02040502050505030304" pitchFamily="18" charset="0"/>
              </a:rPr>
              <a:t>Innate (also called </a:t>
            </a:r>
            <a:r>
              <a:rPr lang="en-US" dirty="0">
                <a:solidFill>
                  <a:srgbClr val="0000FF"/>
                </a:solidFill>
                <a:latin typeface="Palatino Linotype" panose="02040502050505030304" pitchFamily="18" charset="0"/>
              </a:rPr>
              <a:t>non-specific, natural</a:t>
            </a:r>
            <a:r>
              <a:rPr lang="en-US" dirty="0">
                <a:latin typeface="Palatino Linotype" panose="02040502050505030304" pitchFamily="18" charset="0"/>
              </a:rPr>
              <a:t> or </a:t>
            </a:r>
            <a:r>
              <a:rPr lang="en-US" dirty="0">
                <a:solidFill>
                  <a:srgbClr val="0000FF"/>
                </a:solidFill>
                <a:latin typeface="Palatino Linotype" panose="02040502050505030304" pitchFamily="18" charset="0"/>
              </a:rPr>
              <a:t>native</a:t>
            </a:r>
            <a:r>
              <a:rPr lang="en-US" dirty="0">
                <a:latin typeface="Palatino Linotype" panose="02040502050505030304" pitchFamily="18" charset="0"/>
              </a:rPr>
              <a:t>) immunity </a:t>
            </a:r>
            <a:r>
              <a:rPr lang="en-US" u="sng" dirty="0">
                <a:latin typeface="Palatino Linotype" panose="02040502050505030304" pitchFamily="18" charset="0"/>
              </a:rPr>
              <a:t>provides immediate protection</a:t>
            </a:r>
            <a:r>
              <a:rPr lang="en-US" dirty="0">
                <a:latin typeface="Palatino Linotype" panose="02040502050505030304" pitchFamily="18" charset="0"/>
              </a:rPr>
              <a:t> against microbial invasion. It is always present in healthy individuals (hence the term innate), prepared to block the entry of microbes and to rapidly eliminate microbes that do succeed in entering host tissues. </a:t>
            </a:r>
          </a:p>
          <a:p>
            <a:pPr algn="just"/>
            <a:endParaRPr lang="en-US" dirty="0">
              <a:latin typeface="Palatino Linotype" panose="02040502050505030304" pitchFamily="18" charset="0"/>
            </a:endParaRPr>
          </a:p>
          <a:p>
            <a:pPr algn="just"/>
            <a:r>
              <a:rPr lang="en-US" dirty="0">
                <a:latin typeface="Palatino Linotype" panose="02040502050505030304" pitchFamily="18" charset="0"/>
              </a:rPr>
              <a:t>Acquired (also called </a:t>
            </a:r>
            <a:r>
              <a:rPr lang="en-US" dirty="0">
                <a:solidFill>
                  <a:srgbClr val="0000FF"/>
                </a:solidFill>
                <a:latin typeface="Palatino Linotype" panose="02040502050505030304" pitchFamily="18" charset="0"/>
              </a:rPr>
              <a:t>specific </a:t>
            </a:r>
            <a:r>
              <a:rPr lang="en-US" dirty="0">
                <a:latin typeface="Palatino Linotype" panose="02040502050505030304" pitchFamily="18" charset="0"/>
              </a:rPr>
              <a:t>or</a:t>
            </a:r>
            <a:r>
              <a:rPr lang="en-US" dirty="0">
                <a:solidFill>
                  <a:srgbClr val="0000FF"/>
                </a:solidFill>
                <a:latin typeface="Palatino Linotype" panose="02040502050505030304" pitchFamily="18" charset="0"/>
              </a:rPr>
              <a:t> adaptive</a:t>
            </a:r>
            <a:r>
              <a:rPr lang="en-US" dirty="0">
                <a:latin typeface="Palatino Linotype" panose="02040502050505030304" pitchFamily="18" charset="0"/>
              </a:rPr>
              <a:t>) immunity </a:t>
            </a:r>
            <a:r>
              <a:rPr lang="en-US" u="sng" dirty="0">
                <a:latin typeface="Palatino Linotype" panose="02040502050505030304" pitchFamily="18" charset="0"/>
              </a:rPr>
              <a:t>develops more slowly </a:t>
            </a:r>
            <a:r>
              <a:rPr lang="en-US" dirty="0">
                <a:latin typeface="Palatino Linotype" panose="02040502050505030304" pitchFamily="18" charset="0"/>
              </a:rPr>
              <a:t>and </a:t>
            </a:r>
            <a:r>
              <a:rPr lang="en-US" u="sng" dirty="0">
                <a:latin typeface="Palatino Linotype" panose="02040502050505030304" pitchFamily="18" charset="0"/>
              </a:rPr>
              <a:t>provides more specialized defense</a:t>
            </a:r>
            <a:r>
              <a:rPr lang="en-US" dirty="0">
                <a:latin typeface="Palatino Linotype" panose="02040502050505030304" pitchFamily="18" charset="0"/>
              </a:rPr>
              <a:t> against infections. This type immunity can provide more effective defense against infection, and requires proliferation and differentiation of lymphocytes in response to microbes (i.e., it adapts to the presence of microbial invaders). Therefore, adaptive immune system is constantly learning and adapting to microbes.</a:t>
            </a:r>
          </a:p>
          <a:p>
            <a:pPr marL="0" indent="0" algn="just">
              <a:buNone/>
            </a:pPr>
            <a:endParaRPr lang="en-US" dirty="0">
              <a:latin typeface="Palatino Linotype" panose="02040502050505030304" pitchFamily="18" charset="0"/>
            </a:endParaRPr>
          </a:p>
        </p:txBody>
      </p:sp>
      <p:sp>
        <p:nvSpPr>
          <p:cNvPr id="4" name="Rectangle 3"/>
          <p:cNvSpPr/>
          <p:nvPr/>
        </p:nvSpPr>
        <p:spPr>
          <a:xfrm>
            <a:off x="515632" y="5805264"/>
            <a:ext cx="8280920" cy="677108"/>
          </a:xfrm>
          <a:prstGeom prst="rect">
            <a:avLst/>
          </a:prstGeom>
        </p:spPr>
        <p:txBody>
          <a:bodyPr wrap="square">
            <a:spAutoFit/>
          </a:bodyPr>
          <a:lstStyle/>
          <a:p>
            <a:r>
              <a:rPr lang="en-US" sz="1900" b="1" i="1" dirty="0">
                <a:latin typeface="Palatino Linotype" panose="02040502050505030304" pitchFamily="18" charset="0"/>
              </a:rPr>
              <a:t>Innate immunity is phylogenetically older, and the more specialized and powerful adaptive immune response evolved later.</a:t>
            </a:r>
          </a:p>
        </p:txBody>
      </p:sp>
      <p:sp>
        <p:nvSpPr>
          <p:cNvPr id="5" name="Title 1">
            <a:extLst>
              <a:ext uri="{FF2B5EF4-FFF2-40B4-BE49-F238E27FC236}">
                <a16:creationId xmlns:a16="http://schemas.microsoft.com/office/drawing/2014/main" id="{105CC7B2-6763-6022-3379-C3E29A8CC0D4}"/>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rtl="0">
              <a:defRPr/>
            </a:pPr>
            <a:r>
              <a:rPr lang="en-US" sz="2800" b="1" dirty="0">
                <a:solidFill>
                  <a:srgbClr val="C00000"/>
                </a:solidFill>
                <a:latin typeface="Palatino Linotype" pitchFamily="18" charset="0"/>
              </a:rPr>
              <a:t>Innate </a:t>
            </a:r>
            <a:r>
              <a:rPr lang="en-US" sz="2800" b="1" dirty="0">
                <a:solidFill>
                  <a:schemeClr val="bg1"/>
                </a:solidFill>
                <a:latin typeface="Palatino Linotype" pitchFamily="18" charset="0"/>
              </a:rPr>
              <a:t>and</a:t>
            </a:r>
            <a:r>
              <a:rPr lang="en-US" sz="2800" b="1" dirty="0">
                <a:latin typeface="Palatino Linotype" pitchFamily="18" charset="0"/>
              </a:rPr>
              <a:t> </a:t>
            </a:r>
            <a:r>
              <a:rPr lang="en-US" sz="2800" b="1" dirty="0">
                <a:solidFill>
                  <a:srgbClr val="C00000"/>
                </a:solidFill>
                <a:latin typeface="Palatino Linotype" pitchFamily="18" charset="0"/>
              </a:rPr>
              <a:t>acquired </a:t>
            </a:r>
            <a:r>
              <a:rPr lang="en-US" sz="2800" b="1" dirty="0">
                <a:solidFill>
                  <a:schemeClr val="bg1"/>
                </a:solidFill>
                <a:latin typeface="Palatino Linotype" panose="02040502050505030304" pitchFamily="18" charset="0"/>
              </a:rPr>
              <a:t>immunity</a:t>
            </a:r>
            <a:endParaRPr lang="en-GB" sz="2800" b="1" i="1" dirty="0">
              <a:solidFill>
                <a:schemeClr val="bg1"/>
              </a:solidFill>
              <a:latin typeface="Palatino Linotype" pitchFamily="18" charset="0"/>
              <a:ea typeface="+mj-ea"/>
              <a:cs typeface="+mj-cs"/>
            </a:endParaRPr>
          </a:p>
        </p:txBody>
      </p:sp>
    </p:spTree>
    <p:extLst>
      <p:ext uri="{BB962C8B-B14F-4D97-AF65-F5344CB8AC3E}">
        <p14:creationId xmlns:p14="http://schemas.microsoft.com/office/powerpoint/2010/main" val="11567765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2127"/>
          <a:stretch/>
        </p:blipFill>
        <p:spPr bwMode="auto">
          <a:xfrm>
            <a:off x="208072" y="1628800"/>
            <a:ext cx="8568952" cy="4384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a:extLst>
              <a:ext uri="{FF2B5EF4-FFF2-40B4-BE49-F238E27FC236}">
                <a16:creationId xmlns:a16="http://schemas.microsoft.com/office/drawing/2014/main" id="{418A9647-1095-2DE5-42B0-772C29282C3F}"/>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lnSpcReduction="10000"/>
          </a:bodyPr>
          <a:lstStyle/>
          <a:p>
            <a:pPr lvl="0" algn="ctr" rtl="0">
              <a:defRPr/>
            </a:pPr>
            <a:r>
              <a:rPr lang="en-GB" sz="2800" b="1" dirty="0">
                <a:solidFill>
                  <a:schemeClr val="bg1"/>
                </a:solidFill>
                <a:latin typeface="Palatino Linotype" pitchFamily="18" charset="0"/>
              </a:rPr>
              <a:t>Principal mechanisms of innate and acquired immunity</a:t>
            </a:r>
          </a:p>
        </p:txBody>
      </p:sp>
    </p:spTree>
    <p:extLst>
      <p:ext uri="{BB962C8B-B14F-4D97-AF65-F5344CB8AC3E}">
        <p14:creationId xmlns:p14="http://schemas.microsoft.com/office/powerpoint/2010/main" val="1860222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DB14F697-7D38-78A5-45C5-D6F3F4A6F9D5}"/>
              </a:ext>
            </a:extLst>
          </p:cNvPr>
          <p:cNvSpPr txBox="1"/>
          <p:nvPr/>
        </p:nvSpPr>
        <p:spPr>
          <a:xfrm>
            <a:off x="3707904" y="1296216"/>
            <a:ext cx="5249806" cy="5324535"/>
          </a:xfrm>
          <a:prstGeom prst="rect">
            <a:avLst/>
          </a:prstGeom>
          <a:solidFill>
            <a:schemeClr val="bg1"/>
          </a:solidFill>
        </p:spPr>
        <p:txBody>
          <a:bodyPr wrap="square">
            <a:spAutoFit/>
          </a:bodyPr>
          <a:lstStyle/>
          <a:p>
            <a:r>
              <a:rPr lang="en-US" sz="2000" b="1" dirty="0">
                <a:latin typeface="Palatino Linotype" panose="02040502050505030304" pitchFamily="18" charset="0"/>
              </a:rPr>
              <a:t>Preserved epithelial barrier integrity  </a:t>
            </a:r>
            <a:endParaRPr lang="sr-Latn-RS" sz="2000" b="1" dirty="0">
              <a:latin typeface="Palatino Linotype" panose="02040502050505030304" pitchFamily="18" charset="0"/>
            </a:endParaRPr>
          </a:p>
          <a:p>
            <a:r>
              <a:rPr lang="en-US" sz="2000" b="1" dirty="0">
                <a:latin typeface="Palatino Linotype" panose="02040502050505030304" pitchFamily="18" charset="0"/>
              </a:rPr>
              <a:t>Specialized cells</a:t>
            </a:r>
          </a:p>
          <a:p>
            <a:r>
              <a:rPr lang="en-US" sz="2000" b="1" dirty="0">
                <a:latin typeface="Palatino Linotype" panose="02040502050505030304" pitchFamily="18" charset="0"/>
              </a:rPr>
              <a:t>Natural antibiotics</a:t>
            </a:r>
          </a:p>
          <a:p>
            <a:endParaRPr lang="en-US" sz="2000" b="1" dirty="0">
              <a:latin typeface="Palatino Linotype" panose="02040502050505030304" pitchFamily="18" charset="0"/>
            </a:endParaRPr>
          </a:p>
          <a:p>
            <a:r>
              <a:rPr lang="x-none" sz="2000" b="1" dirty="0">
                <a:latin typeface="Palatino Linotype" panose="02040502050505030304" pitchFamily="18" charset="0"/>
              </a:rPr>
              <a:t>Dendritic cells</a:t>
            </a:r>
          </a:p>
          <a:p>
            <a:endParaRPr lang="en-US" sz="2000" b="1" dirty="0">
              <a:latin typeface="Palatino Linotype" panose="02040502050505030304" pitchFamily="18" charset="0"/>
            </a:endParaRPr>
          </a:p>
          <a:p>
            <a:r>
              <a:rPr lang="x-none" sz="2000" b="1" dirty="0">
                <a:latin typeface="Palatino Linotype" panose="02040502050505030304" pitchFamily="18" charset="0"/>
              </a:rPr>
              <a:t>Phagocytes </a:t>
            </a:r>
          </a:p>
          <a:p>
            <a:endParaRPr lang="x-none" sz="2000" b="1" dirty="0">
              <a:latin typeface="Palatino Linotype" panose="02040502050505030304" pitchFamily="18" charset="0"/>
            </a:endParaRPr>
          </a:p>
          <a:p>
            <a:r>
              <a:rPr lang="x-none" sz="2000" b="1" dirty="0">
                <a:latin typeface="Palatino Linotype" panose="02040502050505030304" pitchFamily="18" charset="0"/>
              </a:rPr>
              <a:t>NK </a:t>
            </a:r>
            <a:r>
              <a:rPr lang="en-US" sz="2000" b="1" dirty="0">
                <a:latin typeface="Palatino Linotype" panose="02040502050505030304" pitchFamily="18" charset="0"/>
              </a:rPr>
              <a:t>c</a:t>
            </a:r>
            <a:r>
              <a:rPr lang="x-none" sz="2000" b="1" dirty="0">
                <a:latin typeface="Palatino Linotype" panose="02040502050505030304" pitchFamily="18" charset="0"/>
              </a:rPr>
              <a:t>ells</a:t>
            </a:r>
          </a:p>
          <a:p>
            <a:endParaRPr lang="x-none" sz="2000" b="1" dirty="0">
              <a:latin typeface="Palatino Linotype" panose="02040502050505030304" pitchFamily="18" charset="0"/>
            </a:endParaRPr>
          </a:p>
          <a:p>
            <a:r>
              <a:rPr lang="x-none" sz="2000" b="1" dirty="0">
                <a:latin typeface="Palatino Linotype" panose="02040502050505030304" pitchFamily="18" charset="0"/>
              </a:rPr>
              <a:t>Complement</a:t>
            </a:r>
            <a:r>
              <a:rPr lang="en-US" sz="2000" b="1" dirty="0">
                <a:latin typeface="Palatino Linotype" panose="02040502050505030304" pitchFamily="18" charset="0"/>
              </a:rPr>
              <a:t> system</a:t>
            </a:r>
            <a:endParaRPr lang="x-none" sz="2000" b="1" dirty="0">
              <a:latin typeface="Palatino Linotype" panose="02040502050505030304" pitchFamily="18" charset="0"/>
            </a:endParaRPr>
          </a:p>
          <a:p>
            <a:endParaRPr lang="x-none" sz="2000" b="1" dirty="0">
              <a:latin typeface="Palatino Linotype" panose="02040502050505030304" pitchFamily="18" charset="0"/>
            </a:endParaRPr>
          </a:p>
          <a:p>
            <a:r>
              <a:rPr lang="en-US" sz="2000" b="1" dirty="0">
                <a:latin typeface="Palatino Linotype" panose="02040502050505030304" pitchFamily="18" charset="0"/>
              </a:rPr>
              <a:t>The innate immune system </a:t>
            </a:r>
            <a:r>
              <a:rPr lang="en-US" sz="2000" b="1" dirty="0">
                <a:solidFill>
                  <a:srgbClr val="0000FF"/>
                </a:solidFill>
                <a:latin typeface="Palatino Linotype" panose="02040502050505030304" pitchFamily="18" charset="0"/>
              </a:rPr>
              <a:t>detects an intruder and sends out a first line of defense and directs the adaptive immune system to create a more specific and effective response.</a:t>
            </a:r>
            <a:endParaRPr lang="x-none" sz="2000" b="1" dirty="0">
              <a:solidFill>
                <a:srgbClr val="0000FF"/>
              </a:solidFill>
              <a:latin typeface="Palatino Linotype" panose="02040502050505030304" pitchFamily="18" charset="0"/>
            </a:endParaRPr>
          </a:p>
        </p:txBody>
      </p:sp>
      <p:pic>
        <p:nvPicPr>
          <p:cNvPr id="14" name="Content Placeholder 13">
            <a:extLst>
              <a:ext uri="{FF2B5EF4-FFF2-40B4-BE49-F238E27FC236}">
                <a16:creationId xmlns:a16="http://schemas.microsoft.com/office/drawing/2014/main" id="{43DEE9F1-301D-03E6-ED8C-4AB49DB8C298}"/>
              </a:ext>
            </a:extLst>
          </p:cNvPr>
          <p:cNvPicPr>
            <a:picLocks noGrp="1" noChangeAspect="1"/>
          </p:cNvPicPr>
          <p:nvPr>
            <p:ph idx="1"/>
          </p:nvPr>
        </p:nvPicPr>
        <p:blipFill>
          <a:blip r:embed="rId2"/>
          <a:stretch>
            <a:fillRect/>
          </a:stretch>
        </p:blipFill>
        <p:spPr>
          <a:xfrm>
            <a:off x="274321" y="953590"/>
            <a:ext cx="3205298" cy="5669279"/>
          </a:xfrm>
        </p:spPr>
      </p:pic>
      <p:sp>
        <p:nvSpPr>
          <p:cNvPr id="3" name="Title 1">
            <a:extLst>
              <a:ext uri="{FF2B5EF4-FFF2-40B4-BE49-F238E27FC236}">
                <a16:creationId xmlns:a16="http://schemas.microsoft.com/office/drawing/2014/main" id="{71B226A9-E1B4-BB37-8F3A-FCE4DF7C4D09}"/>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rtl="0">
              <a:defRPr/>
            </a:pPr>
            <a:r>
              <a:rPr lang="en-GB" sz="3200" b="1" dirty="0">
                <a:solidFill>
                  <a:schemeClr val="bg1"/>
                </a:solidFill>
                <a:latin typeface="Palatino Linotype" pitchFamily="18" charset="0"/>
              </a:rPr>
              <a:t>Innate immunity</a:t>
            </a:r>
          </a:p>
        </p:txBody>
      </p:sp>
    </p:spTree>
    <p:extLst>
      <p:ext uri="{BB962C8B-B14F-4D97-AF65-F5344CB8AC3E}">
        <p14:creationId xmlns:p14="http://schemas.microsoft.com/office/powerpoint/2010/main" val="17454917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712968" cy="1143000"/>
          </a:xfrm>
        </p:spPr>
        <p:txBody>
          <a:bodyPr>
            <a:noAutofit/>
          </a:bodyPr>
          <a:lstStyle/>
          <a:p>
            <a:pPr algn="just"/>
            <a:r>
              <a:rPr lang="en-US" sz="2400" dirty="0">
                <a:solidFill>
                  <a:srgbClr val="002060"/>
                </a:solidFill>
                <a:latin typeface="Palatino Linotype" panose="02040502050505030304" pitchFamily="18" charset="0"/>
              </a:rPr>
              <a:t>If microbes do breach epithelia and enter the</a:t>
            </a:r>
            <a:br>
              <a:rPr lang="en-US" sz="2400" dirty="0">
                <a:solidFill>
                  <a:srgbClr val="002060"/>
                </a:solidFill>
                <a:latin typeface="Palatino Linotype" panose="02040502050505030304" pitchFamily="18" charset="0"/>
              </a:rPr>
            </a:br>
            <a:r>
              <a:rPr lang="en-US" sz="2400" dirty="0">
                <a:solidFill>
                  <a:srgbClr val="002060"/>
                </a:solidFill>
                <a:latin typeface="Palatino Linotype" panose="02040502050505030304" pitchFamily="18" charset="0"/>
              </a:rPr>
              <a:t>tissues or circulation, numerous innate immune cells work to fight off them, including:</a:t>
            </a:r>
          </a:p>
        </p:txBody>
      </p:sp>
      <p:sp>
        <p:nvSpPr>
          <p:cNvPr id="3" name="Content Placeholder 2"/>
          <p:cNvSpPr>
            <a:spLocks noGrp="1"/>
          </p:cNvSpPr>
          <p:nvPr>
            <p:ph idx="1"/>
          </p:nvPr>
        </p:nvSpPr>
        <p:spPr>
          <a:xfrm>
            <a:off x="107504" y="1606262"/>
            <a:ext cx="8856984" cy="1499271"/>
          </a:xfrm>
        </p:spPr>
        <p:txBody>
          <a:bodyPr>
            <a:noAutofit/>
          </a:bodyPr>
          <a:lstStyle/>
          <a:p>
            <a:r>
              <a:rPr lang="en-US" sz="1900" u="sng" dirty="0">
                <a:latin typeface="Palatino Linotype" panose="02040502050505030304" pitchFamily="18" charset="0"/>
              </a:rPr>
              <a:t>Tissue-resident </a:t>
            </a:r>
            <a:r>
              <a:rPr lang="en-US" sz="1900" b="1" u="sng" dirty="0">
                <a:latin typeface="Palatino Linotype" panose="02040502050505030304" pitchFamily="18" charset="0"/>
              </a:rPr>
              <a:t>dendritic cells, macrophages, </a:t>
            </a:r>
            <a:r>
              <a:rPr lang="en-US" sz="1900" dirty="0">
                <a:latin typeface="Palatino Linotype" panose="02040502050505030304" pitchFamily="18" charset="0"/>
              </a:rPr>
              <a:t>and</a:t>
            </a:r>
            <a:r>
              <a:rPr lang="en-US" sz="1900" b="1" u="sng" dirty="0">
                <a:latin typeface="Palatino Linotype" panose="02040502050505030304" pitchFamily="18" charset="0"/>
              </a:rPr>
              <a:t> mast cells </a:t>
            </a:r>
            <a:r>
              <a:rPr lang="en-US" sz="1900" dirty="0">
                <a:latin typeface="Palatino Linotype" panose="02040502050505030304" pitchFamily="18" charset="0"/>
              </a:rPr>
              <a:t>serve as sentinels to detect the presence of microbes in tissues and initiate immune responses. Dendritic cells (DCs), so called because of their many protruding membrane extensions, also have the specialized function of capturing microbial antigens and displaying them to T lymphocytes.</a:t>
            </a:r>
          </a:p>
          <a:p>
            <a:endParaRPr lang="en-US" sz="1900" dirty="0">
              <a:latin typeface="Palatino Linotype" panose="02040502050505030304" pitchFamily="18" charset="0"/>
            </a:endParaRPr>
          </a:p>
          <a:p>
            <a:endParaRPr lang="en-US" sz="1900" b="1" dirty="0">
              <a:latin typeface="Palatino Linotype" panose="02040502050505030304" pitchFamily="18" charset="0"/>
            </a:endParaRPr>
          </a:p>
          <a:p>
            <a:endParaRPr lang="en-US" sz="1900" b="1" dirty="0">
              <a:latin typeface="Palatino Linotype" panose="02040502050505030304" pitchFamily="18" charset="0"/>
            </a:endParaRPr>
          </a:p>
          <a:p>
            <a:endParaRPr lang="en-US" sz="1900" b="1" dirty="0">
              <a:latin typeface="Palatino Linotype" panose="02040502050505030304" pitchFamily="18" charset="0"/>
            </a:endParaRPr>
          </a:p>
          <a:p>
            <a:pPr marL="0" indent="0">
              <a:buNone/>
            </a:pPr>
            <a:endParaRPr lang="en-US" sz="1900" dirty="0">
              <a:latin typeface="Palatino Linotype" panose="02040502050505030304" pitchFamily="18" charset="0"/>
            </a:endParaRPr>
          </a:p>
          <a:p>
            <a:pPr marL="0" indent="0">
              <a:buNone/>
            </a:pPr>
            <a:r>
              <a:rPr lang="en-US" sz="1900" dirty="0">
                <a:latin typeface="Palatino Linotype" panose="02040502050505030304" pitchFamily="18" charset="0"/>
              </a:rPr>
              <a:t>     </a:t>
            </a:r>
            <a:endParaRPr lang="en-US" sz="1900" b="1" dirty="0">
              <a:latin typeface="Palatino Linotype" panose="02040502050505030304" pitchFamily="18" charset="0"/>
            </a:endParaRPr>
          </a:p>
        </p:txBody>
      </p:sp>
      <p:pic>
        <p:nvPicPr>
          <p:cNvPr id="5" name="Picture 4">
            <a:extLst>
              <a:ext uri="{FF2B5EF4-FFF2-40B4-BE49-F238E27FC236}">
                <a16:creationId xmlns:a16="http://schemas.microsoft.com/office/drawing/2014/main" id="{3A0F868E-F23D-3F92-51A7-F97C50EEC4D2}"/>
              </a:ext>
            </a:extLst>
          </p:cNvPr>
          <p:cNvPicPr>
            <a:picLocks noChangeAspect="1"/>
          </p:cNvPicPr>
          <p:nvPr/>
        </p:nvPicPr>
        <p:blipFill>
          <a:blip r:embed="rId3"/>
          <a:stretch>
            <a:fillRect/>
          </a:stretch>
        </p:blipFill>
        <p:spPr>
          <a:xfrm>
            <a:off x="4142272" y="3106026"/>
            <a:ext cx="2803860" cy="1313075"/>
          </a:xfrm>
          <a:prstGeom prst="rect">
            <a:avLst/>
          </a:prstGeom>
        </p:spPr>
      </p:pic>
      <p:pic>
        <p:nvPicPr>
          <p:cNvPr id="5122" name="Picture 2" descr="Dendritic cell, SE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9896" y="3132767"/>
            <a:ext cx="1530538" cy="1318176"/>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s://bioscience.lonza.com/medias/Tuning-Macrophages-for-Immunotherapy?context=bWFzdGVyfHBpY3R1cmVQYXJrTWVkaWF8OTQ4ODF8aW1hZ2UvanBlZ3xjR2xqZEhWeVpWQmhjbXROWldScFlTOW9PV1V2YURGbUx6ZzRNemd5TXpJMU56RTVNelF1YW5CbnxmNmU0M2JhOTI5MmExOGE3ZDEwYzY0OGNhMzYxOTIwNzgxNGJmYmE1YzRlYjYzYTBhNmI3NmJmNjVmYWQ5Nzhm"/>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7479" t="17356" b="36732"/>
          <a:stretch/>
        </p:blipFill>
        <p:spPr bwMode="auto">
          <a:xfrm>
            <a:off x="2144418" y="3043097"/>
            <a:ext cx="1359003" cy="143893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07504" y="4833031"/>
            <a:ext cx="8856984" cy="969496"/>
          </a:xfrm>
          <a:prstGeom prst="rect">
            <a:avLst/>
          </a:prstGeom>
          <a:noFill/>
        </p:spPr>
        <p:txBody>
          <a:bodyPr wrap="square" rtlCol="0">
            <a:spAutoFit/>
          </a:bodyPr>
          <a:lstStyle/>
          <a:p>
            <a:pPr marL="285750" indent="-285750">
              <a:buFont typeface="Arial" panose="020B0604020202020204" pitchFamily="34" charset="0"/>
              <a:buChar char="•"/>
            </a:pPr>
            <a:r>
              <a:rPr lang="en-US" sz="1900" b="1" dirty="0">
                <a:latin typeface="Palatino Linotype" panose="02040502050505030304" pitchFamily="18" charset="0"/>
              </a:rPr>
              <a:t>Professional phagocytes</a:t>
            </a:r>
            <a:r>
              <a:rPr lang="en-GB" sz="1900" dirty="0">
                <a:effectLst/>
                <a:latin typeface="Palatino Linotype" panose="02040502050505030304" pitchFamily="18" charset="0"/>
              </a:rPr>
              <a:t> or </a:t>
            </a:r>
            <a:r>
              <a:rPr lang="en-GB" sz="1900" b="1" dirty="0">
                <a:effectLst/>
                <a:latin typeface="Palatino Linotype" panose="02040502050505030304" pitchFamily="18" charset="0"/>
              </a:rPr>
              <a:t>“eating cells”</a:t>
            </a:r>
            <a:r>
              <a:rPr lang="en-US" sz="1900" b="1" dirty="0">
                <a:latin typeface="Palatino Linotype" panose="02040502050505030304" pitchFamily="18" charset="0"/>
              </a:rPr>
              <a:t> </a:t>
            </a:r>
            <a:r>
              <a:rPr lang="en-US" sz="1900" dirty="0">
                <a:latin typeface="Palatino Linotype" panose="02040502050505030304" pitchFamily="18" charset="0"/>
              </a:rPr>
              <a:t>are </a:t>
            </a:r>
            <a:r>
              <a:rPr lang="en-US" sz="1900" b="1" dirty="0">
                <a:latin typeface="Palatino Linotype" panose="02040502050505030304" pitchFamily="18" charset="0"/>
              </a:rPr>
              <a:t>neutrophils </a:t>
            </a:r>
            <a:r>
              <a:rPr lang="en-US" sz="1900" dirty="0">
                <a:latin typeface="Palatino Linotype" panose="02040502050505030304" pitchFamily="18" charset="0"/>
              </a:rPr>
              <a:t>and</a:t>
            </a:r>
            <a:r>
              <a:rPr lang="en-US" sz="1900" b="1" dirty="0">
                <a:latin typeface="Palatino Linotype" panose="02040502050505030304" pitchFamily="18" charset="0"/>
              </a:rPr>
              <a:t> macrophages </a:t>
            </a:r>
            <a:r>
              <a:rPr lang="en-GB" sz="1900" dirty="0">
                <a:effectLst/>
                <a:latin typeface="Palatino Linotype" panose="02040502050505030304" pitchFamily="18" charset="0"/>
              </a:rPr>
              <a:t>t</a:t>
            </a:r>
            <a:r>
              <a:rPr lang="en-US" sz="1900" dirty="0">
                <a:latin typeface="Palatino Linotype" panose="02040502050505030304" pitchFamily="18" charset="0"/>
              </a:rPr>
              <a:t>h</a:t>
            </a:r>
            <a:r>
              <a:rPr lang="en-GB" sz="1900" dirty="0">
                <a:effectLst/>
                <a:latin typeface="Palatino Linotype" panose="02040502050505030304" pitchFamily="18" charset="0"/>
              </a:rPr>
              <a:t>at </a:t>
            </a:r>
            <a:r>
              <a:rPr lang="en-US" sz="1900" dirty="0">
                <a:latin typeface="Palatino Linotype" panose="02040502050505030304" pitchFamily="18" charset="0"/>
              </a:rPr>
              <a:t>ingest and destroy microbes.</a:t>
            </a:r>
          </a:p>
          <a:p>
            <a:pPr marL="285750" indent="-285750">
              <a:buFont typeface="Arial" panose="020B0604020202020204" pitchFamily="34" charset="0"/>
              <a:buChar char="•"/>
            </a:pPr>
            <a:endParaRPr lang="en-US" sz="1900" dirty="0"/>
          </a:p>
        </p:txBody>
      </p:sp>
      <p:sp>
        <p:nvSpPr>
          <p:cNvPr id="9" name="TextBox 8"/>
          <p:cNvSpPr txBox="1"/>
          <p:nvPr/>
        </p:nvSpPr>
        <p:spPr>
          <a:xfrm>
            <a:off x="1159138" y="4396253"/>
            <a:ext cx="2016224" cy="338554"/>
          </a:xfrm>
          <a:prstGeom prst="rect">
            <a:avLst/>
          </a:prstGeom>
          <a:noFill/>
        </p:spPr>
        <p:txBody>
          <a:bodyPr wrap="square" rtlCol="0">
            <a:spAutoFit/>
          </a:bodyPr>
          <a:lstStyle/>
          <a:p>
            <a:r>
              <a:rPr lang="en-US" sz="1600" dirty="0">
                <a:latin typeface="Palatino Linotype" panose="02040502050505030304" pitchFamily="18" charset="0"/>
              </a:rPr>
              <a:t>Dendritic cells</a:t>
            </a:r>
            <a:endParaRPr lang="en-US" sz="1600" dirty="0"/>
          </a:p>
        </p:txBody>
      </p:sp>
      <p:sp>
        <p:nvSpPr>
          <p:cNvPr id="10" name="TextBox 9"/>
          <p:cNvSpPr txBox="1"/>
          <p:nvPr/>
        </p:nvSpPr>
        <p:spPr>
          <a:xfrm>
            <a:off x="4946923" y="4435386"/>
            <a:ext cx="1080745" cy="338554"/>
          </a:xfrm>
          <a:prstGeom prst="rect">
            <a:avLst/>
          </a:prstGeom>
          <a:noFill/>
        </p:spPr>
        <p:txBody>
          <a:bodyPr wrap="none" rtlCol="0">
            <a:spAutoFit/>
          </a:bodyPr>
          <a:lstStyle/>
          <a:p>
            <a:r>
              <a:rPr lang="en-GB" sz="1600" dirty="0">
                <a:effectLst/>
                <a:latin typeface="Palatino Linotype" panose="02040502050505030304" pitchFamily="18" charset="0"/>
              </a:rPr>
              <a:t>Mast cells</a:t>
            </a:r>
            <a:endParaRPr lang="en-US" sz="1600" dirty="0"/>
          </a:p>
        </p:txBody>
      </p:sp>
      <p:pic>
        <p:nvPicPr>
          <p:cNvPr id="5126" name="Picture 6" descr="Scheme of representative phagocytes and their roles"/>
          <p:cNvPicPr>
            <a:picLocks noChangeAspect="1" noChangeArrowheads="1"/>
          </p:cNvPicPr>
          <p:nvPr/>
        </p:nvPicPr>
        <p:blipFill rotWithShape="1">
          <a:blip r:embed="rId6">
            <a:extLst>
              <a:ext uri="{28A0092B-C50C-407E-A947-70E740481C1C}">
                <a14:useLocalDpi xmlns:a14="http://schemas.microsoft.com/office/drawing/2010/main" val="0"/>
              </a:ext>
            </a:extLst>
          </a:blip>
          <a:srcRect l="21732" t="6348" r="60513" b="72682"/>
          <a:stretch/>
        </p:blipFill>
        <p:spPr bwMode="auto">
          <a:xfrm>
            <a:off x="3098509" y="5445224"/>
            <a:ext cx="1946415" cy="1349567"/>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Scheme of representative phagocytes and their roles"/>
          <p:cNvPicPr>
            <a:picLocks noChangeAspect="1" noChangeArrowheads="1"/>
          </p:cNvPicPr>
          <p:nvPr/>
        </p:nvPicPr>
        <p:blipFill rotWithShape="1">
          <a:blip r:embed="rId6">
            <a:extLst>
              <a:ext uri="{28A0092B-C50C-407E-A947-70E740481C1C}">
                <a14:useLocalDpi xmlns:a14="http://schemas.microsoft.com/office/drawing/2010/main" val="0"/>
              </a:ext>
            </a:extLst>
          </a:blip>
          <a:srcRect l="23422" t="55430" r="62453" b="20522"/>
          <a:stretch/>
        </p:blipFill>
        <p:spPr bwMode="auto">
          <a:xfrm>
            <a:off x="6588224" y="5229200"/>
            <a:ext cx="1629617" cy="1628800"/>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descr="Phagocytosis or Phagocytic barrier of immune system - Online Biology Note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46923" y="5294696"/>
            <a:ext cx="1641301" cy="1500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1018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E2FB8AF-D489-A9A5-69FA-8D792B03A665}"/>
              </a:ext>
            </a:extLst>
          </p:cNvPr>
          <p:cNvPicPr>
            <a:picLocks noChangeAspect="1"/>
          </p:cNvPicPr>
          <p:nvPr/>
        </p:nvPicPr>
        <p:blipFill rotWithShape="1">
          <a:blip r:embed="rId2"/>
          <a:srcRect b="18169"/>
          <a:stretch/>
        </p:blipFill>
        <p:spPr>
          <a:xfrm>
            <a:off x="1403648" y="1772816"/>
            <a:ext cx="6192688" cy="3856370"/>
          </a:xfrm>
          <a:prstGeom prst="rect">
            <a:avLst/>
          </a:prstGeom>
        </p:spPr>
      </p:pic>
      <p:sp>
        <p:nvSpPr>
          <p:cNvPr id="6" name="Content Placeholder 2"/>
          <p:cNvSpPr>
            <a:spLocks noGrp="1"/>
          </p:cNvSpPr>
          <p:nvPr>
            <p:ph idx="1"/>
          </p:nvPr>
        </p:nvSpPr>
        <p:spPr>
          <a:xfrm>
            <a:off x="125760" y="5576446"/>
            <a:ext cx="9036496" cy="1257506"/>
          </a:xfrm>
        </p:spPr>
        <p:txBody>
          <a:bodyPr>
            <a:normAutofit lnSpcReduction="10000"/>
          </a:bodyPr>
          <a:lstStyle/>
          <a:p>
            <a:r>
              <a:rPr lang="en-US" sz="1900" b="1" i="0" u="none" strike="noStrike" dirty="0">
                <a:solidFill>
                  <a:srgbClr val="FF0000"/>
                </a:solidFill>
                <a:effectLst/>
                <a:latin typeface="Palatino Linotype" panose="02040502050505030304" pitchFamily="18" charset="0"/>
              </a:rPr>
              <a:t>Humoral immunity </a:t>
            </a:r>
            <a:r>
              <a:rPr lang="en-US" sz="1900" b="1" i="0" u="none" strike="noStrike" dirty="0">
                <a:effectLst/>
                <a:latin typeface="Palatino Linotype" panose="02040502050505030304" pitchFamily="18" charset="0"/>
              </a:rPr>
              <a:t>is mediated by </a:t>
            </a:r>
            <a:r>
              <a:rPr lang="en-US" sz="1900" b="1" i="0" u="none" strike="noStrike" dirty="0">
                <a:solidFill>
                  <a:srgbClr val="0000FF"/>
                </a:solidFill>
                <a:effectLst/>
                <a:latin typeface="Palatino Linotype" panose="02040502050505030304" pitchFamily="18" charset="0"/>
              </a:rPr>
              <a:t>antibodies</a:t>
            </a:r>
            <a:r>
              <a:rPr lang="en-US" sz="1900" b="1" i="0" u="none" strike="noStrike" dirty="0">
                <a:effectLst/>
                <a:latin typeface="Palatino Linotype" panose="02040502050505030304" pitchFamily="18" charset="0"/>
              </a:rPr>
              <a:t>,</a:t>
            </a:r>
            <a:r>
              <a:rPr lang="en-US" sz="1900" b="1" i="0" u="none" strike="noStrike" dirty="0">
                <a:solidFill>
                  <a:srgbClr val="FF0000"/>
                </a:solidFill>
                <a:effectLst/>
                <a:latin typeface="Palatino Linotype" panose="02040502050505030304" pitchFamily="18" charset="0"/>
              </a:rPr>
              <a:t> </a:t>
            </a:r>
            <a:r>
              <a:rPr lang="en-US" sz="1900" b="1" i="0" u="none" strike="noStrike" dirty="0">
                <a:effectLst/>
                <a:latin typeface="Palatino Linotype" panose="02040502050505030304" pitchFamily="18" charset="0"/>
              </a:rPr>
              <a:t>which are produced by cells called </a:t>
            </a:r>
            <a:r>
              <a:rPr lang="en-US" sz="1900" b="1" i="0" u="none" strike="noStrike" dirty="0">
                <a:solidFill>
                  <a:srgbClr val="0000FF"/>
                </a:solidFill>
                <a:effectLst/>
                <a:latin typeface="Palatino Linotype" panose="02040502050505030304" pitchFamily="18" charset="0"/>
              </a:rPr>
              <a:t>B lymphocytes</a:t>
            </a:r>
            <a:endParaRPr lang="en-GB" sz="1900" b="0" i="0" u="none" strike="noStrike" dirty="0">
              <a:solidFill>
                <a:srgbClr val="0000FF"/>
              </a:solidFill>
              <a:effectLst/>
              <a:latin typeface="Palatino Linotype" panose="02040502050505030304" pitchFamily="18" charset="0"/>
            </a:endParaRPr>
          </a:p>
          <a:p>
            <a:r>
              <a:rPr lang="en-US" sz="1900" b="1" i="0" u="none" strike="noStrike" dirty="0">
                <a:solidFill>
                  <a:srgbClr val="FF0000"/>
                </a:solidFill>
                <a:effectLst/>
                <a:latin typeface="Palatino Linotype" panose="02040502050505030304" pitchFamily="18" charset="0"/>
              </a:rPr>
              <a:t>Cell-mediated immunity </a:t>
            </a:r>
            <a:r>
              <a:rPr lang="en-US" sz="1900" b="1" i="0" u="none" strike="noStrike" dirty="0">
                <a:effectLst/>
                <a:latin typeface="Palatino Linotype" panose="02040502050505030304" pitchFamily="18" charset="0"/>
              </a:rPr>
              <a:t>it is mediated by cells, which are called </a:t>
            </a:r>
            <a:r>
              <a:rPr lang="en-US" sz="1900" b="1" i="0" u="none" strike="noStrike" dirty="0">
                <a:solidFill>
                  <a:srgbClr val="0000FF"/>
                </a:solidFill>
                <a:effectLst/>
                <a:latin typeface="Palatino Linotype" panose="02040502050505030304" pitchFamily="18" charset="0"/>
              </a:rPr>
              <a:t>T lymphocytes</a:t>
            </a:r>
            <a:r>
              <a:rPr lang="en-US" sz="1900" b="1" i="0" u="none" strike="noStrike" dirty="0">
                <a:effectLst/>
                <a:latin typeface="Palatino Linotype" panose="02040502050505030304" pitchFamily="18" charset="0"/>
              </a:rPr>
              <a:t>.</a:t>
            </a:r>
            <a:endParaRPr lang="en-US" sz="1900" dirty="0">
              <a:latin typeface="Palatino Linotype" panose="02040502050505030304" pitchFamily="18" charset="0"/>
            </a:endParaRPr>
          </a:p>
        </p:txBody>
      </p:sp>
      <p:sp>
        <p:nvSpPr>
          <p:cNvPr id="8" name="Rectangle 7"/>
          <p:cNvSpPr/>
          <p:nvPr/>
        </p:nvSpPr>
        <p:spPr>
          <a:xfrm>
            <a:off x="107504" y="1058252"/>
            <a:ext cx="8928992" cy="830997"/>
          </a:xfrm>
          <a:prstGeom prst="rect">
            <a:avLst/>
          </a:prstGeom>
        </p:spPr>
        <p:txBody>
          <a:bodyPr wrap="square">
            <a:spAutoFit/>
          </a:bodyPr>
          <a:lstStyle/>
          <a:p>
            <a:pPr algn="ctr"/>
            <a:r>
              <a:rPr lang="x-none" sz="2400" b="1" dirty="0">
                <a:solidFill>
                  <a:srgbClr val="C00000"/>
                </a:solidFill>
                <a:latin typeface="Palatino Linotype" panose="02040502050505030304" pitchFamily="18" charset="0"/>
              </a:rPr>
              <a:t>Antigen </a:t>
            </a:r>
            <a:r>
              <a:rPr lang="en-US" sz="2400" b="1" dirty="0">
                <a:latin typeface="Palatino Linotype" panose="02040502050505030304" pitchFamily="18" charset="0"/>
              </a:rPr>
              <a:t>is</a:t>
            </a:r>
            <a:r>
              <a:rPr lang="x-none" sz="2400" b="1" dirty="0">
                <a:latin typeface="Palatino Linotype" panose="02040502050505030304" pitchFamily="18" charset="0"/>
              </a:rPr>
              <a:t> everything that the immune system has a </a:t>
            </a:r>
            <a:r>
              <a:rPr lang="x-none" sz="2400" b="1" dirty="0">
                <a:solidFill>
                  <a:srgbClr val="0000FF"/>
                </a:solidFill>
                <a:latin typeface="Palatino Linotype" panose="02040502050505030304" pitchFamily="18" charset="0"/>
              </a:rPr>
              <a:t>specific receptor</a:t>
            </a:r>
            <a:r>
              <a:rPr lang="sr-Cyrl-RS" sz="2400" b="1" dirty="0">
                <a:solidFill>
                  <a:srgbClr val="0000FF"/>
                </a:solidFill>
                <a:latin typeface="Palatino Linotype" panose="02040502050505030304" pitchFamily="18" charset="0"/>
              </a:rPr>
              <a:t>, </a:t>
            </a:r>
            <a:r>
              <a:rPr lang="en-US" sz="2400" b="1" dirty="0">
                <a:solidFill>
                  <a:srgbClr val="0000FF"/>
                </a:solidFill>
                <a:latin typeface="Palatino Linotype" panose="02040502050505030304" pitchFamily="18" charset="0"/>
              </a:rPr>
              <a:t>and causes an immune response</a:t>
            </a:r>
            <a:r>
              <a:rPr lang="x-none" sz="2400" b="1" dirty="0">
                <a:latin typeface="Palatino Linotype" panose="02040502050505030304" pitchFamily="18" charset="0"/>
              </a:rPr>
              <a:t>.</a:t>
            </a:r>
            <a:endParaRPr lang="en-US" sz="2400" b="1" dirty="0">
              <a:latin typeface="Palatino Linotype" panose="02040502050505030304" pitchFamily="18" charset="0"/>
            </a:endParaRPr>
          </a:p>
        </p:txBody>
      </p:sp>
      <p:sp>
        <p:nvSpPr>
          <p:cNvPr id="3" name="Title 1">
            <a:extLst>
              <a:ext uri="{FF2B5EF4-FFF2-40B4-BE49-F238E27FC236}">
                <a16:creationId xmlns:a16="http://schemas.microsoft.com/office/drawing/2014/main" id="{69C0DEE2-BA01-2291-D500-3DCFEFD31A66}"/>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rtl="0">
              <a:defRPr/>
            </a:pPr>
            <a:r>
              <a:rPr lang="en-GB" sz="3200" b="1" dirty="0">
                <a:solidFill>
                  <a:schemeClr val="bg1"/>
                </a:solidFill>
                <a:latin typeface="Palatino Linotype" pitchFamily="18" charset="0"/>
              </a:rPr>
              <a:t>Types of acquired (adaptive) immunity</a:t>
            </a:r>
          </a:p>
        </p:txBody>
      </p:sp>
    </p:spTree>
    <p:extLst>
      <p:ext uri="{BB962C8B-B14F-4D97-AF65-F5344CB8AC3E}">
        <p14:creationId xmlns:p14="http://schemas.microsoft.com/office/powerpoint/2010/main" val="34397162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194352"/>
            <a:ext cx="5063472" cy="6408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65888" y="404664"/>
            <a:ext cx="4104456" cy="5940088"/>
          </a:xfrm>
          <a:prstGeom prst="rect">
            <a:avLst/>
          </a:prstGeom>
        </p:spPr>
        <p:txBody>
          <a:bodyPr wrap="square">
            <a:spAutoFit/>
          </a:bodyPr>
          <a:lstStyle/>
          <a:p>
            <a:pPr algn="just"/>
            <a:r>
              <a:rPr lang="en-US" sz="2000" dirty="0">
                <a:latin typeface="Palatino Linotype" panose="02040502050505030304" pitchFamily="18" charset="0"/>
              </a:rPr>
              <a:t>Microbes that live and divide outside cells  are called </a:t>
            </a:r>
            <a:r>
              <a:rPr lang="en-US" sz="2000" u="sng" dirty="0">
                <a:latin typeface="Palatino Linotype" panose="02040502050505030304" pitchFamily="18" charset="0"/>
              </a:rPr>
              <a:t>extracellular microbes</a:t>
            </a:r>
            <a:r>
              <a:rPr lang="en-US" sz="2000" dirty="0">
                <a:latin typeface="Palatino Linotype" panose="02040502050505030304" pitchFamily="18" charset="0"/>
              </a:rPr>
              <a:t>. </a:t>
            </a:r>
          </a:p>
          <a:p>
            <a:pPr algn="just"/>
            <a:r>
              <a:rPr lang="en-US" sz="2000" dirty="0">
                <a:latin typeface="Palatino Linotype" panose="02040502050505030304" pitchFamily="18" charset="0"/>
              </a:rPr>
              <a:t>However, other microbes, often called </a:t>
            </a:r>
            <a:r>
              <a:rPr lang="en-US" sz="2000" u="sng" dirty="0">
                <a:latin typeface="Palatino Linotype" panose="02040502050505030304" pitchFamily="18" charset="0"/>
              </a:rPr>
              <a:t>intracellular microbes</a:t>
            </a:r>
            <a:r>
              <a:rPr lang="en-US" sz="2000" dirty="0">
                <a:latin typeface="Palatino Linotype" panose="02040502050505030304" pitchFamily="18" charset="0"/>
              </a:rPr>
              <a:t>, can live and divide inside infected cells, including phagocytes.</a:t>
            </a:r>
          </a:p>
          <a:p>
            <a:pPr algn="just"/>
            <a:endParaRPr lang="en-US" sz="2000" dirty="0">
              <a:latin typeface="Palatino Linotype" panose="02040502050505030304" pitchFamily="18" charset="0"/>
            </a:endParaRPr>
          </a:p>
          <a:p>
            <a:pPr algn="just"/>
            <a:endParaRPr lang="en-US" sz="2000" dirty="0">
              <a:latin typeface="Palatino Linotype" panose="02040502050505030304" pitchFamily="18" charset="0"/>
            </a:endParaRPr>
          </a:p>
          <a:p>
            <a:pPr algn="just"/>
            <a:r>
              <a:rPr lang="en-US" sz="2000" dirty="0">
                <a:latin typeface="Palatino Linotype" panose="02040502050505030304" pitchFamily="18" charset="0"/>
              </a:rPr>
              <a:t>In </a:t>
            </a:r>
            <a:r>
              <a:rPr lang="en-US" sz="2000" dirty="0">
                <a:solidFill>
                  <a:srgbClr val="0000FF"/>
                </a:solidFill>
                <a:latin typeface="Palatino Linotype" panose="02040502050505030304" pitchFamily="18" charset="0"/>
              </a:rPr>
              <a:t>humoral immunity</a:t>
            </a:r>
            <a:r>
              <a:rPr lang="en-US" sz="2000" dirty="0">
                <a:latin typeface="Palatino Linotype" panose="02040502050505030304" pitchFamily="18" charset="0"/>
              </a:rPr>
              <a:t>, B lymphocytes secrete antibodies that eliminate </a:t>
            </a:r>
            <a:r>
              <a:rPr lang="en-US" sz="2000" dirty="0">
                <a:solidFill>
                  <a:srgbClr val="FF0000"/>
                </a:solidFill>
                <a:latin typeface="Palatino Linotype" panose="02040502050505030304" pitchFamily="18" charset="0"/>
              </a:rPr>
              <a:t>extracellular microbes</a:t>
            </a:r>
            <a:r>
              <a:rPr lang="en-US" sz="2000" dirty="0">
                <a:latin typeface="Palatino Linotype" panose="02040502050505030304" pitchFamily="18" charset="0"/>
              </a:rPr>
              <a:t>.</a:t>
            </a:r>
          </a:p>
          <a:p>
            <a:pPr algn="just"/>
            <a:r>
              <a:rPr lang="en-US" sz="2000" dirty="0">
                <a:latin typeface="Palatino Linotype" panose="02040502050505030304" pitchFamily="18" charset="0"/>
              </a:rPr>
              <a:t>B lymphocytes and antibodies are able to recognize</a:t>
            </a:r>
          </a:p>
          <a:p>
            <a:pPr algn="just"/>
            <a:r>
              <a:rPr lang="en-US" sz="2000" dirty="0">
                <a:latin typeface="Palatino Linotype" panose="02040502050505030304" pitchFamily="18" charset="0"/>
              </a:rPr>
              <a:t>many different types of molecules, including </a:t>
            </a:r>
            <a:r>
              <a:rPr lang="en-US" sz="2000" dirty="0">
                <a:solidFill>
                  <a:srgbClr val="0000FF"/>
                </a:solidFill>
                <a:latin typeface="Palatino Linotype" panose="02040502050505030304" pitchFamily="18" charset="0"/>
              </a:rPr>
              <a:t>proteins, carbohydrates, nucleic acids, and lipids.</a:t>
            </a:r>
          </a:p>
          <a:p>
            <a:pPr algn="just"/>
            <a:endParaRPr lang="en-US" sz="2000" dirty="0">
              <a:latin typeface="Palatino Linotype" panose="02040502050505030304" pitchFamily="18" charset="0"/>
            </a:endParaRPr>
          </a:p>
        </p:txBody>
      </p:sp>
    </p:spTree>
    <p:extLst>
      <p:ext uri="{BB962C8B-B14F-4D97-AF65-F5344CB8AC3E}">
        <p14:creationId xmlns:p14="http://schemas.microsoft.com/office/powerpoint/2010/main" val="3807412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194352"/>
            <a:ext cx="5063472" cy="6408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79512" y="980728"/>
            <a:ext cx="4320480" cy="5509200"/>
          </a:xfrm>
          <a:prstGeom prst="rect">
            <a:avLst/>
          </a:prstGeom>
        </p:spPr>
        <p:txBody>
          <a:bodyPr wrap="square">
            <a:spAutoFit/>
          </a:bodyPr>
          <a:lstStyle/>
          <a:p>
            <a:pPr algn="just"/>
            <a:r>
              <a:rPr lang="en-US" sz="2200" dirty="0">
                <a:solidFill>
                  <a:srgbClr val="0000FF"/>
                </a:solidFill>
                <a:latin typeface="Palatino Linotype" panose="02040502050505030304" pitchFamily="18" charset="0"/>
              </a:rPr>
              <a:t>Cell-mediated immunity </a:t>
            </a:r>
            <a:r>
              <a:rPr lang="en-US" sz="2200" dirty="0">
                <a:latin typeface="Palatino Linotype" panose="02040502050505030304" pitchFamily="18" charset="0"/>
              </a:rPr>
              <a:t>is especially important to defend against </a:t>
            </a:r>
            <a:r>
              <a:rPr lang="en-US" sz="2200" dirty="0">
                <a:solidFill>
                  <a:srgbClr val="FF0000"/>
                </a:solidFill>
                <a:latin typeface="Palatino Linotype" panose="02040502050505030304" pitchFamily="18" charset="0"/>
              </a:rPr>
              <a:t>intracellular microbes </a:t>
            </a:r>
            <a:r>
              <a:rPr lang="en-US" sz="2200" dirty="0">
                <a:latin typeface="Palatino Linotype" panose="02040502050505030304" pitchFamily="18" charset="0"/>
              </a:rPr>
              <a:t>that can survive and replicate inside cells. </a:t>
            </a:r>
          </a:p>
          <a:p>
            <a:pPr algn="just"/>
            <a:r>
              <a:rPr lang="en-US" sz="2200" dirty="0">
                <a:latin typeface="Palatino Linotype" panose="02040502050505030304" pitchFamily="18" charset="0"/>
              </a:rPr>
              <a:t>In cell-mediated immunity, some T lymphocytes secrete soluble proteins called cytokines that recruit and activate phagocytes to destroy ingested microbes, and other T lymphocytes kill infected cells.</a:t>
            </a:r>
          </a:p>
          <a:p>
            <a:pPr algn="just"/>
            <a:r>
              <a:rPr lang="en-US" sz="2200" dirty="0">
                <a:latin typeface="Palatino Linotype" panose="02040502050505030304" pitchFamily="18" charset="0"/>
              </a:rPr>
              <a:t>Most T cells recognize only </a:t>
            </a:r>
            <a:r>
              <a:rPr lang="en-US" sz="2200" dirty="0">
                <a:solidFill>
                  <a:srgbClr val="0000FF"/>
                </a:solidFill>
                <a:latin typeface="Palatino Linotype" panose="02040502050505030304" pitchFamily="18" charset="0"/>
              </a:rPr>
              <a:t>peptide fragments </a:t>
            </a:r>
            <a:r>
              <a:rPr lang="en-US" sz="2200" dirty="0">
                <a:latin typeface="Palatino Linotype" panose="02040502050505030304" pitchFamily="18" charset="0"/>
              </a:rPr>
              <a:t>of protein antigens </a:t>
            </a:r>
            <a:r>
              <a:rPr lang="en-US" sz="2200" dirty="0">
                <a:solidFill>
                  <a:srgbClr val="0000FF"/>
                </a:solidFill>
                <a:latin typeface="Palatino Linotype" panose="02040502050505030304" pitchFamily="18" charset="0"/>
              </a:rPr>
              <a:t>presented on cell surfaces.</a:t>
            </a:r>
            <a:endParaRPr lang="x-none" sz="2200" dirty="0">
              <a:solidFill>
                <a:srgbClr val="0000FF"/>
              </a:solidFill>
              <a:latin typeface="Palatino Linotype" panose="02040502050505030304" pitchFamily="18" charset="0"/>
            </a:endParaRPr>
          </a:p>
        </p:txBody>
      </p:sp>
    </p:spTree>
    <p:extLst>
      <p:ext uri="{BB962C8B-B14F-4D97-AF65-F5344CB8AC3E}">
        <p14:creationId xmlns:p14="http://schemas.microsoft.com/office/powerpoint/2010/main" val="27187607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052736"/>
            <a:ext cx="8568952" cy="1452722"/>
          </a:xfrm>
        </p:spPr>
        <p:txBody>
          <a:bodyPr>
            <a:normAutofit/>
          </a:bodyPr>
          <a:lstStyle/>
          <a:p>
            <a:pPr marL="0" indent="0" algn="just">
              <a:buNone/>
            </a:pPr>
            <a:r>
              <a:rPr lang="en-US" sz="2000" dirty="0">
                <a:latin typeface="Palatino Linotype" panose="02040502050505030304" pitchFamily="18" charset="0"/>
              </a:rPr>
              <a:t>Immunity may be induced in an individual by </a:t>
            </a:r>
            <a:r>
              <a:rPr lang="en-US" sz="2000" dirty="0">
                <a:solidFill>
                  <a:srgbClr val="0000FF"/>
                </a:solidFill>
                <a:latin typeface="Palatino Linotype" panose="02040502050505030304" pitchFamily="18" charset="0"/>
              </a:rPr>
              <a:t>infection </a:t>
            </a:r>
            <a:r>
              <a:rPr lang="en-US" sz="2000" dirty="0">
                <a:latin typeface="Palatino Linotype" panose="02040502050505030304" pitchFamily="18" charset="0"/>
              </a:rPr>
              <a:t>or </a:t>
            </a:r>
            <a:r>
              <a:rPr lang="en-US" sz="2000" dirty="0">
                <a:solidFill>
                  <a:srgbClr val="0000FF"/>
                </a:solidFill>
                <a:latin typeface="Palatino Linotype" panose="02040502050505030304" pitchFamily="18" charset="0"/>
              </a:rPr>
              <a:t>vaccination </a:t>
            </a:r>
            <a:r>
              <a:rPr lang="en-US" sz="2000" dirty="0">
                <a:solidFill>
                  <a:srgbClr val="FF0000"/>
                </a:solidFill>
                <a:latin typeface="Palatino Linotype" panose="02040502050505030304" pitchFamily="18" charset="0"/>
              </a:rPr>
              <a:t>(active immunity</a:t>
            </a:r>
            <a:r>
              <a:rPr lang="en-US" sz="2000" dirty="0">
                <a:latin typeface="Palatino Linotype" panose="02040502050505030304" pitchFamily="18" charset="0"/>
              </a:rPr>
              <a:t>) or conferred on an individual by transfer of antibodies or lymphocytes from an actively immunized individual (</a:t>
            </a:r>
            <a:r>
              <a:rPr lang="en-US" sz="2000" dirty="0">
                <a:solidFill>
                  <a:srgbClr val="FF0000"/>
                </a:solidFill>
                <a:latin typeface="Palatino Linotype" panose="02040502050505030304" pitchFamily="18" charset="0"/>
              </a:rPr>
              <a:t>passive immunity</a:t>
            </a:r>
            <a:r>
              <a:rPr lang="en-US" sz="2000" dirty="0">
                <a:latin typeface="Palatino Linotype" panose="02040502050505030304" pitchFamily="18" charset="0"/>
              </a:rPr>
              <a:t>).</a:t>
            </a:r>
          </a:p>
        </p:txBody>
      </p:sp>
      <p:pic>
        <p:nvPicPr>
          <p:cNvPr id="6" name="Content Placeholder 4">
            <a:extLst>
              <a:ext uri="{FF2B5EF4-FFF2-40B4-BE49-F238E27FC236}">
                <a16:creationId xmlns:a16="http://schemas.microsoft.com/office/drawing/2014/main" id="{3BE248AE-981E-0770-60B1-5CA954DFC7C0}"/>
              </a:ext>
            </a:extLst>
          </p:cNvPr>
          <p:cNvPicPr>
            <a:picLocks noChangeAspect="1"/>
          </p:cNvPicPr>
          <p:nvPr/>
        </p:nvPicPr>
        <p:blipFill>
          <a:blip r:embed="rId2"/>
          <a:stretch>
            <a:fillRect/>
          </a:stretch>
        </p:blipFill>
        <p:spPr>
          <a:xfrm>
            <a:off x="533731" y="2452109"/>
            <a:ext cx="7710678" cy="4434467"/>
          </a:xfrm>
          <a:prstGeom prst="rect">
            <a:avLst/>
          </a:prstGeom>
        </p:spPr>
      </p:pic>
      <p:sp>
        <p:nvSpPr>
          <p:cNvPr id="4" name="Title 1">
            <a:extLst>
              <a:ext uri="{FF2B5EF4-FFF2-40B4-BE49-F238E27FC236}">
                <a16:creationId xmlns:a16="http://schemas.microsoft.com/office/drawing/2014/main" id="{CBF78920-1917-0C7A-A789-909B816F39E8}"/>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fontScale="92500"/>
          </a:bodyPr>
          <a:lstStyle/>
          <a:p>
            <a:pPr lvl="0" algn="ctr" rtl="0">
              <a:defRPr/>
            </a:pPr>
            <a:r>
              <a:rPr lang="en-GB" sz="3200" b="1" dirty="0">
                <a:solidFill>
                  <a:schemeClr val="bg1"/>
                </a:solidFill>
                <a:latin typeface="Palatino Linotype" pitchFamily="18" charset="0"/>
              </a:rPr>
              <a:t>Two types of immunity exist — active and passive</a:t>
            </a:r>
          </a:p>
        </p:txBody>
      </p:sp>
    </p:spTree>
    <p:extLst>
      <p:ext uri="{BB962C8B-B14F-4D97-AF65-F5344CB8AC3E}">
        <p14:creationId xmlns:p14="http://schemas.microsoft.com/office/powerpoint/2010/main" val="42080339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88641"/>
            <a:ext cx="8928992" cy="4464496"/>
          </a:xfrm>
        </p:spPr>
        <p:txBody>
          <a:bodyPr>
            <a:normAutofit/>
          </a:bodyPr>
          <a:lstStyle/>
          <a:p>
            <a:pPr marL="0" indent="0" algn="r">
              <a:buNone/>
            </a:pPr>
            <a:r>
              <a:rPr lang="en-US" sz="1900" u="sng" dirty="0">
                <a:latin typeface="Palatino Linotype" panose="02040502050505030304" pitchFamily="18" charset="0"/>
              </a:rPr>
              <a:t>Active immuni</a:t>
            </a:r>
            <a:r>
              <a:rPr lang="en-US" sz="1900" dirty="0">
                <a:latin typeface="Palatino Linotype" panose="02040502050505030304" pitchFamily="18" charset="0"/>
              </a:rPr>
              <a:t>ty is immunity to a pathogen that occurs following exposure to all or part of that pathogen. It can occur in one of two ways: </a:t>
            </a:r>
            <a:r>
              <a:rPr lang="en-US" sz="1900" dirty="0">
                <a:solidFill>
                  <a:srgbClr val="0000FF"/>
                </a:solidFill>
                <a:latin typeface="Palatino Linotype" panose="02040502050505030304" pitchFamily="18" charset="0"/>
              </a:rPr>
              <a:t>naturally after infection </a:t>
            </a:r>
            <a:r>
              <a:rPr lang="en-US" sz="1900" dirty="0">
                <a:latin typeface="Palatino Linotype" panose="02040502050505030304" pitchFamily="18" charset="0"/>
              </a:rPr>
              <a:t>or via </a:t>
            </a:r>
            <a:r>
              <a:rPr lang="en-US" sz="1900" dirty="0">
                <a:solidFill>
                  <a:srgbClr val="0000FF"/>
                </a:solidFill>
                <a:latin typeface="Palatino Linotype" panose="02040502050505030304" pitchFamily="18" charset="0"/>
              </a:rPr>
              <a:t>vaccination as artificial </a:t>
            </a:r>
            <a:r>
              <a:rPr lang="en-US" sz="1900" dirty="0">
                <a:latin typeface="Palatino Linotype" panose="02040502050505030304" pitchFamily="18" charset="0"/>
              </a:rPr>
              <a:t>active immunity. After the infection or  immunization, individual develops immune memory for the microbes, conferring immunity against the disease.</a:t>
            </a:r>
          </a:p>
          <a:p>
            <a:pPr marL="0" indent="0" algn="r">
              <a:buNone/>
            </a:pPr>
            <a:r>
              <a:rPr lang="en-US" sz="1900" u="sng" dirty="0">
                <a:latin typeface="Palatino Linotype" panose="02040502050505030304" pitchFamily="18" charset="0"/>
              </a:rPr>
              <a:t>Passive immunity </a:t>
            </a:r>
            <a:r>
              <a:rPr lang="en-US" sz="1900" dirty="0">
                <a:latin typeface="Palatino Linotype" panose="02040502050505030304" pitchFamily="18" charset="0"/>
              </a:rPr>
              <a:t>is protection from a disease provided by antibodies or cells (e.g., lymphocytes) derived from another individual which already immune to an infection. The example of </a:t>
            </a:r>
            <a:r>
              <a:rPr lang="en-US" sz="1900" dirty="0">
                <a:solidFill>
                  <a:srgbClr val="0000FF"/>
                </a:solidFill>
                <a:latin typeface="Palatino Linotype" panose="02040502050505030304" pitchFamily="18" charset="0"/>
              </a:rPr>
              <a:t>natural </a:t>
            </a:r>
            <a:r>
              <a:rPr lang="en-US" sz="1900" dirty="0">
                <a:latin typeface="Palatino Linotype" panose="02040502050505030304" pitchFamily="18" charset="0"/>
              </a:rPr>
              <a:t>passive immunity is seen in </a:t>
            </a:r>
            <a:r>
              <a:rPr lang="en-US" sz="1900" dirty="0">
                <a:solidFill>
                  <a:srgbClr val="0000FF"/>
                </a:solidFill>
                <a:latin typeface="Palatino Linotype" panose="02040502050505030304" pitchFamily="18" charset="0"/>
              </a:rPr>
              <a:t>newborns</a:t>
            </a:r>
            <a:r>
              <a:rPr lang="en-US" sz="1900" dirty="0">
                <a:latin typeface="Palatino Linotype" panose="02040502050505030304" pitchFamily="18" charset="0"/>
              </a:rPr>
              <a:t>, who are protected against infections by acquiring antibodies during fetal life from their mothers through the placenta and in the neonatal period from breast milk. </a:t>
            </a:r>
            <a:r>
              <a:rPr lang="en-US" sz="1900" dirty="0">
                <a:solidFill>
                  <a:srgbClr val="0000FF"/>
                </a:solidFill>
                <a:latin typeface="Palatino Linotype" panose="02040502050505030304" pitchFamily="18" charset="0"/>
              </a:rPr>
              <a:t>Artificial passive immunity</a:t>
            </a:r>
            <a:r>
              <a:rPr lang="sr-Cyrl-RS" sz="1900" dirty="0">
                <a:solidFill>
                  <a:srgbClr val="0000FF"/>
                </a:solidFill>
                <a:latin typeface="Palatino Linotype" panose="02040502050505030304" pitchFamily="18" charset="0"/>
              </a:rPr>
              <a:t> </a:t>
            </a:r>
            <a:r>
              <a:rPr lang="en-US" sz="1900" dirty="0">
                <a:latin typeface="Palatino Linotype" panose="02040502050505030304" pitchFamily="18" charset="0"/>
              </a:rPr>
              <a:t>is useful</a:t>
            </a:r>
            <a:r>
              <a:rPr lang="sr-Cyrl-RS" sz="1900" dirty="0">
                <a:latin typeface="Palatino Linotype" panose="02040502050505030304" pitchFamily="18" charset="0"/>
              </a:rPr>
              <a:t> </a:t>
            </a:r>
            <a:r>
              <a:rPr lang="en-US" sz="1900" dirty="0">
                <a:latin typeface="Palatino Linotype" panose="02040502050505030304" pitchFamily="18" charset="0"/>
              </a:rPr>
              <a:t>for treating some diseases with</a:t>
            </a:r>
            <a:r>
              <a:rPr lang="sr-Cyrl-RS" sz="1900" dirty="0">
                <a:latin typeface="Palatino Linotype" panose="02040502050505030304" pitchFamily="18" charset="0"/>
              </a:rPr>
              <a:t> </a:t>
            </a:r>
            <a:r>
              <a:rPr lang="en-US" sz="1900" dirty="0">
                <a:solidFill>
                  <a:srgbClr val="0000FF"/>
                </a:solidFill>
                <a:latin typeface="Palatino Linotype" panose="02040502050505030304" pitchFamily="18" charset="0"/>
              </a:rPr>
              <a:t>antibodies pooled from immunized donors</a:t>
            </a:r>
            <a:r>
              <a:rPr lang="sr-Cyrl-RS" sz="1900" dirty="0">
                <a:latin typeface="Palatino Linotype" panose="02040502050505030304" pitchFamily="18" charset="0"/>
              </a:rPr>
              <a:t>.</a:t>
            </a:r>
            <a:endParaRPr lang="en-US" sz="1900" dirty="0">
              <a:latin typeface="Palatino Linotype" panose="02040502050505030304" pitchFamily="18" charset="0"/>
            </a:endParaRPr>
          </a:p>
        </p:txBody>
      </p:sp>
      <p:pic>
        <p:nvPicPr>
          <p:cNvPr id="4" name="Picture 3">
            <a:extLst>
              <a:ext uri="{FF2B5EF4-FFF2-40B4-BE49-F238E27FC236}">
                <a16:creationId xmlns:a16="http://schemas.microsoft.com/office/drawing/2014/main" id="{170D835F-FEB1-4D4E-FE0D-C631E36AECEB}"/>
              </a:ext>
            </a:extLst>
          </p:cNvPr>
          <p:cNvPicPr>
            <a:picLocks noChangeAspect="1"/>
          </p:cNvPicPr>
          <p:nvPr/>
        </p:nvPicPr>
        <p:blipFill>
          <a:blip r:embed="rId2"/>
          <a:stretch>
            <a:fillRect/>
          </a:stretch>
        </p:blipFill>
        <p:spPr>
          <a:xfrm>
            <a:off x="1691680" y="3871468"/>
            <a:ext cx="5688632" cy="2986532"/>
          </a:xfrm>
          <a:prstGeom prst="rect">
            <a:avLst/>
          </a:prstGeom>
        </p:spPr>
      </p:pic>
    </p:spTree>
    <p:extLst>
      <p:ext uri="{BB962C8B-B14F-4D97-AF65-F5344CB8AC3E}">
        <p14:creationId xmlns:p14="http://schemas.microsoft.com/office/powerpoint/2010/main" val="29339098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908720"/>
            <a:ext cx="4781550" cy="5829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a:extLst>
              <a:ext uri="{FF2B5EF4-FFF2-40B4-BE49-F238E27FC236}">
                <a16:creationId xmlns:a16="http://schemas.microsoft.com/office/drawing/2014/main" id="{95FB80D3-3332-DE25-085B-25D2CBA69654}"/>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rtl="0">
              <a:defRPr/>
            </a:pPr>
            <a:r>
              <a:rPr lang="en-GB" sz="3200" b="1" dirty="0">
                <a:solidFill>
                  <a:schemeClr val="bg1"/>
                </a:solidFill>
                <a:latin typeface="Palatino Linotype" pitchFamily="18" charset="0"/>
              </a:rPr>
              <a:t>Properties of adaptive immune responses</a:t>
            </a:r>
          </a:p>
        </p:txBody>
      </p:sp>
    </p:spTree>
    <p:extLst>
      <p:ext uri="{BB962C8B-B14F-4D97-AF65-F5344CB8AC3E}">
        <p14:creationId xmlns:p14="http://schemas.microsoft.com/office/powerpoint/2010/main" val="3046299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8B972F5-8818-E359-0DD5-433BF15D485A}"/>
              </a:ext>
            </a:extLst>
          </p:cNvPr>
          <p:cNvPicPr>
            <a:picLocks noChangeAspect="1"/>
          </p:cNvPicPr>
          <p:nvPr/>
        </p:nvPicPr>
        <p:blipFill>
          <a:blip r:embed="rId2"/>
          <a:stretch>
            <a:fillRect/>
          </a:stretch>
        </p:blipFill>
        <p:spPr>
          <a:xfrm>
            <a:off x="395536" y="1052736"/>
            <a:ext cx="8160430" cy="5717670"/>
          </a:xfrm>
          <a:prstGeom prst="rect">
            <a:avLst/>
          </a:prstGeom>
        </p:spPr>
      </p:pic>
      <p:pic>
        <p:nvPicPr>
          <p:cNvPr id="8" name="Picture 7">
            <a:extLst>
              <a:ext uri="{FF2B5EF4-FFF2-40B4-BE49-F238E27FC236}">
                <a16:creationId xmlns:a16="http://schemas.microsoft.com/office/drawing/2014/main" id="{0B2E2CE2-848E-47F1-86AE-507FE7396F93}"/>
              </a:ext>
            </a:extLst>
          </p:cNvPr>
          <p:cNvPicPr>
            <a:picLocks noChangeAspect="1"/>
          </p:cNvPicPr>
          <p:nvPr/>
        </p:nvPicPr>
        <p:blipFill>
          <a:blip r:embed="rId3"/>
          <a:stretch>
            <a:fillRect/>
          </a:stretch>
        </p:blipFill>
        <p:spPr>
          <a:xfrm>
            <a:off x="323528" y="102064"/>
            <a:ext cx="8497486" cy="590632"/>
          </a:xfrm>
          <a:prstGeom prst="rect">
            <a:avLst/>
          </a:prstGeom>
        </p:spPr>
      </p:pic>
    </p:spTree>
    <p:extLst>
      <p:ext uri="{BB962C8B-B14F-4D97-AF65-F5344CB8AC3E}">
        <p14:creationId xmlns:p14="http://schemas.microsoft.com/office/powerpoint/2010/main" val="1081000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600200"/>
            <a:ext cx="8640960" cy="5069160"/>
          </a:xfrm>
        </p:spPr>
        <p:txBody>
          <a:bodyPr>
            <a:noAutofit/>
          </a:bodyPr>
          <a:lstStyle/>
          <a:p>
            <a:r>
              <a:rPr lang="en-US" sz="2200" b="1" dirty="0">
                <a:latin typeface="Palatino Linotype" panose="02040502050505030304" pitchFamily="18" charset="0"/>
              </a:rPr>
              <a:t>Both B cells and T cells have </a:t>
            </a:r>
            <a:r>
              <a:rPr lang="en-US" sz="2200" b="1" u="sng" dirty="0">
                <a:solidFill>
                  <a:srgbClr val="002060"/>
                </a:solidFill>
                <a:latin typeface="Palatino Linotype" panose="02040502050505030304" pitchFamily="18" charset="0"/>
              </a:rPr>
              <a:t>surface receptors for antigen</a:t>
            </a:r>
            <a:r>
              <a:rPr lang="en-US" sz="2200" b="1" dirty="0">
                <a:latin typeface="Palatino Linotype" panose="02040502050505030304" pitchFamily="18" charset="0"/>
              </a:rPr>
              <a:t>. </a:t>
            </a:r>
            <a:r>
              <a:rPr lang="en-US" sz="2200" b="1" dirty="0">
                <a:solidFill>
                  <a:srgbClr val="C00000"/>
                </a:solidFill>
                <a:latin typeface="Palatino Linotype" panose="02040502050505030304" pitchFamily="18" charset="0"/>
              </a:rPr>
              <a:t>Specificity</a:t>
            </a:r>
            <a:r>
              <a:rPr lang="en-US" sz="2200" b="1" dirty="0">
                <a:latin typeface="Palatino Linotype" panose="02040502050505030304" pitchFamily="18" charset="0"/>
              </a:rPr>
              <a:t> of antigen receptors is the ability to distinguish between many different antigens.</a:t>
            </a:r>
            <a:r>
              <a:rPr lang="sr-Latn-RS" sz="2200" b="1" dirty="0">
                <a:latin typeface="Palatino Linotype" panose="02040502050505030304" pitchFamily="18" charset="0"/>
              </a:rPr>
              <a:t> </a:t>
            </a:r>
            <a:r>
              <a:rPr lang="en-US" sz="2200" b="1" dirty="0">
                <a:latin typeface="Palatino Linotype" panose="02040502050505030304" pitchFamily="18" charset="0"/>
              </a:rPr>
              <a:t>It implies that the total collection of lymphocyte specificities, sometimes called the lymphocyte repertoire, is </a:t>
            </a:r>
            <a:r>
              <a:rPr lang="en-US" sz="2200" b="1" dirty="0">
                <a:solidFill>
                  <a:srgbClr val="C00000"/>
                </a:solidFill>
                <a:latin typeface="Palatino Linotype" panose="02040502050505030304" pitchFamily="18" charset="0"/>
              </a:rPr>
              <a:t>extremely diverse</a:t>
            </a:r>
            <a:r>
              <a:rPr lang="en-US" sz="2200" b="1" dirty="0">
                <a:latin typeface="Palatino Linotype" panose="02040502050505030304" pitchFamily="18" charset="0"/>
              </a:rPr>
              <a:t>.</a:t>
            </a:r>
            <a:endParaRPr lang="sr-Latn-RS" sz="2200" b="1" dirty="0">
              <a:latin typeface="Palatino Linotype" panose="02040502050505030304" pitchFamily="18" charset="0"/>
            </a:endParaRPr>
          </a:p>
          <a:p>
            <a:r>
              <a:rPr lang="en-US" sz="2200" b="1" dirty="0">
                <a:latin typeface="Palatino Linotype" panose="02040502050505030304" pitchFamily="18" charset="0"/>
              </a:rPr>
              <a:t>The total population of B and T</a:t>
            </a:r>
            <a:r>
              <a:rPr lang="sr-Latn-RS" sz="2200" b="1" dirty="0">
                <a:latin typeface="Palatino Linotype" panose="02040502050505030304" pitchFamily="18" charset="0"/>
              </a:rPr>
              <a:t> </a:t>
            </a:r>
            <a:r>
              <a:rPr lang="en-US" sz="2200" b="1" dirty="0">
                <a:latin typeface="Palatino Linotype" panose="02040502050505030304" pitchFamily="18" charset="0"/>
              </a:rPr>
              <a:t>lymphocytes consists of </a:t>
            </a:r>
            <a:r>
              <a:rPr lang="en-US" sz="2200" b="1" dirty="0">
                <a:solidFill>
                  <a:srgbClr val="C00000"/>
                </a:solidFill>
                <a:latin typeface="Palatino Linotype" panose="02040502050505030304" pitchFamily="18" charset="0"/>
              </a:rPr>
              <a:t>many different clones </a:t>
            </a:r>
            <a:r>
              <a:rPr lang="en-US" sz="2200" b="1" dirty="0">
                <a:latin typeface="Palatino Linotype" panose="02040502050505030304" pitchFamily="18" charset="0"/>
              </a:rPr>
              <a:t>(each</a:t>
            </a:r>
            <a:r>
              <a:rPr lang="sr-Latn-RS" sz="2200" b="1" dirty="0">
                <a:latin typeface="Palatino Linotype" panose="02040502050505030304" pitchFamily="18" charset="0"/>
              </a:rPr>
              <a:t> </a:t>
            </a:r>
            <a:r>
              <a:rPr lang="en-US" sz="2200" b="1" dirty="0">
                <a:latin typeface="Palatino Linotype" panose="02040502050505030304" pitchFamily="18" charset="0"/>
              </a:rPr>
              <a:t>clone made up of cells all derived from one lymphocyte),</a:t>
            </a:r>
            <a:r>
              <a:rPr lang="sr-Latn-RS" sz="2200" b="1" dirty="0">
                <a:latin typeface="Palatino Linotype" panose="02040502050505030304" pitchFamily="18" charset="0"/>
              </a:rPr>
              <a:t> </a:t>
            </a:r>
            <a:r>
              <a:rPr lang="en-US" sz="2200" b="1" dirty="0">
                <a:latin typeface="Palatino Linotype" panose="02040502050505030304" pitchFamily="18" charset="0"/>
              </a:rPr>
              <a:t>and all the cells of one clone express identical</a:t>
            </a:r>
            <a:r>
              <a:rPr lang="sr-Latn-RS" sz="2200" b="1" dirty="0">
                <a:latin typeface="Palatino Linotype" panose="02040502050505030304" pitchFamily="18" charset="0"/>
              </a:rPr>
              <a:t> </a:t>
            </a:r>
            <a:r>
              <a:rPr lang="en-US" sz="2200" b="1" dirty="0">
                <a:latin typeface="Palatino Linotype" panose="02040502050505030304" pitchFamily="18" charset="0"/>
              </a:rPr>
              <a:t>antigen receptors, which are different from the receptors</a:t>
            </a:r>
            <a:r>
              <a:rPr lang="sr-Latn-RS" sz="2200" b="1" dirty="0">
                <a:latin typeface="Palatino Linotype" panose="02040502050505030304" pitchFamily="18" charset="0"/>
              </a:rPr>
              <a:t> </a:t>
            </a:r>
            <a:r>
              <a:rPr lang="en-US" sz="2200" b="1" dirty="0">
                <a:latin typeface="Palatino Linotype" panose="02040502050505030304" pitchFamily="18" charset="0"/>
              </a:rPr>
              <a:t>of all other clones.</a:t>
            </a:r>
            <a:endParaRPr lang="sr-Latn-RS" sz="2200" b="1" dirty="0">
              <a:latin typeface="Palatino Linotype" panose="02040502050505030304" pitchFamily="18" charset="0"/>
            </a:endParaRPr>
          </a:p>
          <a:p>
            <a:pPr marL="0" indent="0" algn="ctr">
              <a:buNone/>
            </a:pPr>
            <a:endParaRPr lang="sr-Latn-RS" sz="2300" b="1" i="1" dirty="0">
              <a:solidFill>
                <a:srgbClr val="FF0000"/>
              </a:solidFill>
              <a:latin typeface="Palatino Linotype" panose="02040502050505030304" pitchFamily="18" charset="0"/>
            </a:endParaRPr>
          </a:p>
          <a:p>
            <a:pPr marL="0" indent="0" algn="ctr">
              <a:buNone/>
            </a:pPr>
            <a:r>
              <a:rPr lang="en-US" sz="2300" b="1" i="1" dirty="0">
                <a:solidFill>
                  <a:srgbClr val="FF0000"/>
                </a:solidFill>
                <a:latin typeface="Palatino Linotype" panose="02040502050505030304" pitchFamily="18" charset="0"/>
              </a:rPr>
              <a:t>Each antigen selects a preexisting clone of specific lymphocytes and stimulates the proliferation and differentiation of that clone. </a:t>
            </a:r>
            <a:endParaRPr lang="sr-Latn-RS" sz="2300" b="1" i="1" dirty="0">
              <a:solidFill>
                <a:srgbClr val="FF0000"/>
              </a:solidFill>
              <a:latin typeface="Palatino Linotype" panose="02040502050505030304" pitchFamily="18" charset="0"/>
            </a:endParaRPr>
          </a:p>
        </p:txBody>
      </p:sp>
      <p:sp>
        <p:nvSpPr>
          <p:cNvPr id="4" name="Title 1">
            <a:extLst>
              <a:ext uri="{FF2B5EF4-FFF2-40B4-BE49-F238E27FC236}">
                <a16:creationId xmlns:a16="http://schemas.microsoft.com/office/drawing/2014/main" id="{E46079DF-DF85-3255-1057-3F2B6F33E5E1}"/>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fontScale="92500" lnSpcReduction="10000"/>
          </a:bodyPr>
          <a:lstStyle/>
          <a:p>
            <a:pPr lvl="0" algn="ctr" rtl="0">
              <a:defRPr/>
            </a:pPr>
            <a:r>
              <a:rPr lang="en-GB" sz="3200" b="1" dirty="0">
                <a:solidFill>
                  <a:schemeClr val="bg1"/>
                </a:solidFill>
                <a:latin typeface="Palatino Linotype" pitchFamily="18" charset="0"/>
              </a:rPr>
              <a:t>Specificity and Diversity. </a:t>
            </a:r>
            <a:br>
              <a:rPr lang="en-GB" sz="3200" b="1" dirty="0">
                <a:solidFill>
                  <a:schemeClr val="bg1"/>
                </a:solidFill>
                <a:latin typeface="Palatino Linotype" pitchFamily="18" charset="0"/>
              </a:rPr>
            </a:br>
            <a:r>
              <a:rPr lang="en-GB" sz="3200" b="1" dirty="0">
                <a:solidFill>
                  <a:schemeClr val="bg1"/>
                </a:solidFill>
                <a:latin typeface="Palatino Linotype" pitchFamily="18" charset="0"/>
              </a:rPr>
              <a:t>Clonal expansion</a:t>
            </a:r>
          </a:p>
        </p:txBody>
      </p:sp>
    </p:spTree>
    <p:extLst>
      <p:ext uri="{BB962C8B-B14F-4D97-AF65-F5344CB8AC3E}">
        <p14:creationId xmlns:p14="http://schemas.microsoft.com/office/powerpoint/2010/main" val="1280106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EB2513AC-A024-4658-D998-E674E1A441D3}"/>
              </a:ext>
            </a:extLst>
          </p:cNvPr>
          <p:cNvPicPr>
            <a:picLocks noGrp="1" noChangeAspect="1"/>
          </p:cNvPicPr>
          <p:nvPr>
            <p:ph idx="1"/>
          </p:nvPr>
        </p:nvPicPr>
        <p:blipFill>
          <a:blip r:embed="rId2"/>
          <a:stretch>
            <a:fillRect/>
          </a:stretch>
        </p:blipFill>
        <p:spPr>
          <a:xfrm>
            <a:off x="0" y="2483036"/>
            <a:ext cx="6516216" cy="4230648"/>
          </a:xfrm>
        </p:spPr>
      </p:pic>
      <p:sp>
        <p:nvSpPr>
          <p:cNvPr id="5" name="Rectangle 4"/>
          <p:cNvSpPr/>
          <p:nvPr/>
        </p:nvSpPr>
        <p:spPr>
          <a:xfrm>
            <a:off x="5540048" y="2825512"/>
            <a:ext cx="3563888" cy="2862322"/>
          </a:xfrm>
          <a:prstGeom prst="rect">
            <a:avLst/>
          </a:prstGeom>
        </p:spPr>
        <p:txBody>
          <a:bodyPr wrap="square">
            <a:spAutoFit/>
          </a:bodyPr>
          <a:lstStyle/>
          <a:p>
            <a:pPr algn="r"/>
            <a:endParaRPr lang="sr-Latn-RS" sz="2000" dirty="0">
              <a:latin typeface="Palatino Linotype" panose="02040502050505030304" pitchFamily="18" charset="0"/>
            </a:endParaRPr>
          </a:p>
          <a:p>
            <a:pPr algn="r"/>
            <a:r>
              <a:rPr lang="en-US" sz="2000" dirty="0">
                <a:latin typeface="Palatino Linotype" panose="02040502050505030304" pitchFamily="18" charset="0"/>
              </a:rPr>
              <a:t>The response to </a:t>
            </a:r>
            <a:r>
              <a:rPr lang="en-US" sz="2000" dirty="0">
                <a:solidFill>
                  <a:srgbClr val="0000FF"/>
                </a:solidFill>
                <a:latin typeface="Palatino Linotype" panose="02040502050505030304" pitchFamily="18" charset="0"/>
              </a:rPr>
              <a:t>the first exposure to antigen </a:t>
            </a:r>
            <a:r>
              <a:rPr lang="en-US" sz="2000" dirty="0">
                <a:latin typeface="Palatino Linotype" panose="02040502050505030304" pitchFamily="18" charset="0"/>
              </a:rPr>
              <a:t>is the </a:t>
            </a:r>
            <a:r>
              <a:rPr lang="en-US" sz="2000" dirty="0">
                <a:solidFill>
                  <a:srgbClr val="C00000"/>
                </a:solidFill>
                <a:latin typeface="Palatino Linotype" panose="02040502050505030304" pitchFamily="18" charset="0"/>
              </a:rPr>
              <a:t>primary immune response</a:t>
            </a:r>
            <a:r>
              <a:rPr lang="en-US" sz="2000" dirty="0">
                <a:latin typeface="Palatino Linotype" panose="02040502050505030304" pitchFamily="18" charset="0"/>
              </a:rPr>
              <a:t>, and it is initiated by lymphocytes</a:t>
            </a:r>
          </a:p>
          <a:p>
            <a:pPr algn="r"/>
            <a:r>
              <a:rPr lang="en-US" sz="2000" dirty="0">
                <a:latin typeface="Palatino Linotype" panose="02040502050505030304" pitchFamily="18" charset="0"/>
              </a:rPr>
              <a:t>called </a:t>
            </a:r>
            <a:r>
              <a:rPr lang="en-US" sz="2000" dirty="0">
                <a:solidFill>
                  <a:srgbClr val="0000FF"/>
                </a:solidFill>
                <a:latin typeface="Palatino Linotype" panose="02040502050505030304" pitchFamily="18" charset="0"/>
              </a:rPr>
              <a:t>naive lymphocytes </a:t>
            </a:r>
            <a:r>
              <a:rPr lang="en-US" sz="2000" dirty="0">
                <a:latin typeface="Palatino Linotype" panose="02040502050505030304" pitchFamily="18" charset="0"/>
              </a:rPr>
              <a:t>that are seeing antigen for the first time.</a:t>
            </a:r>
            <a:endParaRPr lang="sr-Latn-RS" sz="2000" dirty="0">
              <a:latin typeface="Palatino Linotype" panose="02040502050505030304" pitchFamily="18" charset="0"/>
            </a:endParaRPr>
          </a:p>
        </p:txBody>
      </p:sp>
      <p:sp>
        <p:nvSpPr>
          <p:cNvPr id="6" name="Rectangle 5"/>
          <p:cNvSpPr/>
          <p:nvPr/>
        </p:nvSpPr>
        <p:spPr>
          <a:xfrm>
            <a:off x="251520" y="1340768"/>
            <a:ext cx="8712968" cy="769441"/>
          </a:xfrm>
          <a:prstGeom prst="rect">
            <a:avLst/>
          </a:prstGeom>
        </p:spPr>
        <p:txBody>
          <a:bodyPr wrap="square">
            <a:spAutoFit/>
          </a:bodyPr>
          <a:lstStyle/>
          <a:p>
            <a:pPr algn="just"/>
            <a:r>
              <a:rPr lang="sr-Latn-RS" sz="2200" dirty="0">
                <a:latin typeface="Palatino Linotype" panose="02040502050505030304" pitchFamily="18" charset="0"/>
              </a:rPr>
              <a:t>I</a:t>
            </a:r>
            <a:r>
              <a:rPr lang="en-US" sz="2200" dirty="0" err="1">
                <a:latin typeface="Palatino Linotype" panose="02040502050505030304" pitchFamily="18" charset="0"/>
              </a:rPr>
              <a:t>mmune</a:t>
            </a:r>
            <a:r>
              <a:rPr lang="en-US" sz="2200" dirty="0">
                <a:latin typeface="Palatino Linotype" panose="02040502050505030304" pitchFamily="18" charset="0"/>
              </a:rPr>
              <a:t> system</a:t>
            </a:r>
            <a:r>
              <a:rPr lang="sr-Latn-RS" sz="2200" dirty="0">
                <a:latin typeface="Palatino Linotype" panose="02040502050505030304" pitchFamily="18" charset="0"/>
              </a:rPr>
              <a:t> </a:t>
            </a:r>
            <a:r>
              <a:rPr lang="sr-Latn-RS" sz="2200" dirty="0">
                <a:solidFill>
                  <a:srgbClr val="0000FF"/>
                </a:solidFill>
                <a:latin typeface="Palatino Linotype" panose="02040502050505030304" pitchFamily="18" charset="0"/>
              </a:rPr>
              <a:t>ca</a:t>
            </a:r>
            <a:r>
              <a:rPr lang="en-US" sz="2200" dirty="0">
                <a:solidFill>
                  <a:srgbClr val="0000FF"/>
                </a:solidFill>
                <a:latin typeface="Palatino Linotype" panose="02040502050505030304" pitchFamily="18" charset="0"/>
              </a:rPr>
              <a:t>n remembers</a:t>
            </a:r>
            <a:r>
              <a:rPr lang="sr-Latn-RS" sz="2200" dirty="0">
                <a:solidFill>
                  <a:srgbClr val="0000FF"/>
                </a:solidFill>
                <a:latin typeface="Palatino Linotype" panose="02040502050505030304" pitchFamily="18" charset="0"/>
              </a:rPr>
              <a:t> </a:t>
            </a:r>
            <a:r>
              <a:rPr lang="en-US" sz="2200" dirty="0">
                <a:solidFill>
                  <a:srgbClr val="0000FF"/>
                </a:solidFill>
                <a:latin typeface="Palatino Linotype" panose="02040502050505030304" pitchFamily="18" charset="0"/>
              </a:rPr>
              <a:t>every encounter with antigen</a:t>
            </a:r>
            <a:r>
              <a:rPr lang="sr-Latn-RS" sz="2200" dirty="0">
                <a:latin typeface="Palatino Linotype" panose="02040502050505030304" pitchFamily="18" charset="0"/>
              </a:rPr>
              <a:t>. T</a:t>
            </a:r>
            <a:r>
              <a:rPr lang="en-US" sz="2200" dirty="0">
                <a:latin typeface="Palatino Linotype" panose="02040502050505030304" pitchFamily="18" charset="0"/>
              </a:rPr>
              <a:t>his property of adaptive</a:t>
            </a:r>
            <a:r>
              <a:rPr lang="sr-Latn-RS" sz="2200" dirty="0">
                <a:latin typeface="Palatino Linotype" panose="02040502050505030304" pitchFamily="18" charset="0"/>
              </a:rPr>
              <a:t> </a:t>
            </a:r>
            <a:r>
              <a:rPr lang="en-US" sz="2200" dirty="0">
                <a:latin typeface="Palatino Linotype" panose="02040502050505030304" pitchFamily="18" charset="0"/>
              </a:rPr>
              <a:t>immunity is called </a:t>
            </a:r>
            <a:r>
              <a:rPr lang="en-US" sz="2200" dirty="0">
                <a:solidFill>
                  <a:srgbClr val="C00000"/>
                </a:solidFill>
                <a:latin typeface="Palatino Linotype" panose="02040502050505030304" pitchFamily="18" charset="0"/>
              </a:rPr>
              <a:t>immunologic memory.</a:t>
            </a:r>
            <a:endParaRPr lang="sr-Latn-RS" sz="2200" dirty="0">
              <a:solidFill>
                <a:srgbClr val="C00000"/>
              </a:solidFill>
              <a:latin typeface="Palatino Linotype" panose="02040502050505030304" pitchFamily="18" charset="0"/>
            </a:endParaRPr>
          </a:p>
        </p:txBody>
      </p:sp>
      <p:sp>
        <p:nvSpPr>
          <p:cNvPr id="3" name="Title 1">
            <a:extLst>
              <a:ext uri="{FF2B5EF4-FFF2-40B4-BE49-F238E27FC236}">
                <a16:creationId xmlns:a16="http://schemas.microsoft.com/office/drawing/2014/main" id="{9203FAF6-D5D8-CA40-C1A9-4473E654F129}"/>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fontScale="92500" lnSpcReduction="10000"/>
          </a:bodyPr>
          <a:lstStyle/>
          <a:p>
            <a:pPr lvl="0" algn="ctr" rtl="0">
              <a:defRPr/>
            </a:pPr>
            <a:r>
              <a:rPr lang="en-GB" sz="3200" b="1" dirty="0">
                <a:solidFill>
                  <a:schemeClr val="bg1"/>
                </a:solidFill>
                <a:latin typeface="Palatino Linotype" pitchFamily="18" charset="0"/>
              </a:rPr>
              <a:t>Immunologic memory. Primary and secondary immune responses</a:t>
            </a:r>
          </a:p>
        </p:txBody>
      </p:sp>
    </p:spTree>
    <p:extLst>
      <p:ext uri="{BB962C8B-B14F-4D97-AF65-F5344CB8AC3E}">
        <p14:creationId xmlns:p14="http://schemas.microsoft.com/office/powerpoint/2010/main" val="25390001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EB2513AC-A024-4658-D998-E674E1A441D3}"/>
              </a:ext>
            </a:extLst>
          </p:cNvPr>
          <p:cNvPicPr>
            <a:picLocks noGrp="1" noChangeAspect="1"/>
          </p:cNvPicPr>
          <p:nvPr>
            <p:ph idx="1"/>
          </p:nvPr>
        </p:nvPicPr>
        <p:blipFill>
          <a:blip r:embed="rId2"/>
          <a:stretch>
            <a:fillRect/>
          </a:stretch>
        </p:blipFill>
        <p:spPr>
          <a:xfrm>
            <a:off x="-21704" y="2276872"/>
            <a:ext cx="5868144" cy="4230648"/>
          </a:xfrm>
        </p:spPr>
      </p:pic>
      <p:sp>
        <p:nvSpPr>
          <p:cNvPr id="5" name="Rectangle 4"/>
          <p:cNvSpPr/>
          <p:nvPr/>
        </p:nvSpPr>
        <p:spPr>
          <a:xfrm>
            <a:off x="5220072" y="1628800"/>
            <a:ext cx="3816424" cy="5016758"/>
          </a:xfrm>
          <a:prstGeom prst="rect">
            <a:avLst/>
          </a:prstGeom>
        </p:spPr>
        <p:txBody>
          <a:bodyPr wrap="square">
            <a:spAutoFit/>
          </a:bodyPr>
          <a:lstStyle/>
          <a:p>
            <a:pPr algn="r"/>
            <a:r>
              <a:rPr lang="en-US" sz="2000" dirty="0">
                <a:solidFill>
                  <a:srgbClr val="0000FF"/>
                </a:solidFill>
                <a:latin typeface="Palatino Linotype" panose="02040502050505030304" pitchFamily="18" charset="0"/>
              </a:rPr>
              <a:t>Subsequent encounters with the same antigen</a:t>
            </a:r>
            <a:r>
              <a:rPr lang="en-US" sz="2000" dirty="0">
                <a:latin typeface="Palatino Linotype" panose="02040502050505030304" pitchFamily="18" charset="0"/>
              </a:rPr>
              <a:t> lead to responses called </a:t>
            </a:r>
            <a:r>
              <a:rPr lang="en-US" sz="2000" dirty="0">
                <a:solidFill>
                  <a:srgbClr val="C00000"/>
                </a:solidFill>
                <a:latin typeface="Palatino Linotype" panose="02040502050505030304" pitchFamily="18" charset="0"/>
              </a:rPr>
              <a:t>secondary immune </a:t>
            </a:r>
            <a:r>
              <a:rPr lang="en-US" sz="2000" dirty="0">
                <a:latin typeface="Palatino Linotype" panose="02040502050505030304" pitchFamily="18" charset="0"/>
              </a:rPr>
              <a:t>responses. These are the result of the activation of </a:t>
            </a:r>
            <a:r>
              <a:rPr lang="en-US" sz="2000" dirty="0">
                <a:solidFill>
                  <a:srgbClr val="C00000"/>
                </a:solidFill>
                <a:latin typeface="Palatino Linotype" panose="02040502050505030304" pitchFamily="18" charset="0"/>
              </a:rPr>
              <a:t>memory lymphocytes</a:t>
            </a:r>
            <a:r>
              <a:rPr lang="en-US" sz="2000" dirty="0">
                <a:latin typeface="Palatino Linotype" panose="02040502050505030304" pitchFamily="18" charset="0"/>
              </a:rPr>
              <a:t>, which are long-lived cells that were induced during the primary immune response.</a:t>
            </a:r>
          </a:p>
          <a:p>
            <a:pPr algn="ctr"/>
            <a:endParaRPr lang="en-US" sz="2000" dirty="0">
              <a:latin typeface="Palatino Linotype" panose="02040502050505030304" pitchFamily="18" charset="0"/>
            </a:endParaRPr>
          </a:p>
          <a:p>
            <a:pPr lvl="2"/>
            <a:r>
              <a:rPr lang="en-US" sz="2000" dirty="0">
                <a:latin typeface="Palatino Linotype" panose="02040502050505030304" pitchFamily="18" charset="0"/>
              </a:rPr>
              <a:t>Secondary</a:t>
            </a:r>
          </a:p>
          <a:p>
            <a:pPr lvl="2"/>
            <a:r>
              <a:rPr lang="en-US" sz="2000" dirty="0">
                <a:latin typeface="Palatino Linotype" panose="02040502050505030304" pitchFamily="18" charset="0"/>
              </a:rPr>
              <a:t>immune response is:</a:t>
            </a:r>
          </a:p>
          <a:p>
            <a:pPr marL="1257300" lvl="2" indent="-342900">
              <a:buFont typeface="Arial" panose="020B0604020202020204" pitchFamily="34" charset="0"/>
              <a:buChar char="•"/>
            </a:pPr>
            <a:r>
              <a:rPr lang="en-US" sz="2000" dirty="0">
                <a:solidFill>
                  <a:srgbClr val="0000FF"/>
                </a:solidFill>
                <a:latin typeface="Palatino Linotype" panose="02040502050505030304" pitchFamily="18" charset="0"/>
              </a:rPr>
              <a:t>faster, </a:t>
            </a:r>
          </a:p>
          <a:p>
            <a:pPr marL="1257300" lvl="2" indent="-342900">
              <a:buFont typeface="Arial" panose="020B0604020202020204" pitchFamily="34" charset="0"/>
              <a:buChar char="•"/>
            </a:pPr>
            <a:r>
              <a:rPr lang="en-US" sz="2000" dirty="0">
                <a:solidFill>
                  <a:srgbClr val="0000FF"/>
                </a:solidFill>
                <a:latin typeface="Palatino Linotype" panose="02040502050505030304" pitchFamily="18" charset="0"/>
              </a:rPr>
              <a:t>larger</a:t>
            </a:r>
          </a:p>
          <a:p>
            <a:pPr marL="1257300" lvl="2" indent="-342900">
              <a:buFont typeface="Arial" panose="020B0604020202020204" pitchFamily="34" charset="0"/>
              <a:buChar char="•"/>
            </a:pPr>
            <a:r>
              <a:rPr lang="en-US" sz="2000" dirty="0">
                <a:solidFill>
                  <a:srgbClr val="0000FF"/>
                </a:solidFill>
                <a:latin typeface="Palatino Linotype" panose="02040502050505030304" pitchFamily="18" charset="0"/>
              </a:rPr>
              <a:t>more effective</a:t>
            </a:r>
            <a:r>
              <a:rPr lang="sr-Cyrl-RS" sz="2000" dirty="0">
                <a:solidFill>
                  <a:srgbClr val="0000FF"/>
                </a:solidFill>
                <a:latin typeface="Palatino Linotype" panose="02040502050505030304" pitchFamily="18" charset="0"/>
              </a:rPr>
              <a:t> </a:t>
            </a:r>
            <a:r>
              <a:rPr lang="en-US" sz="2000" dirty="0">
                <a:latin typeface="Palatino Linotype" panose="02040502050505030304" pitchFamily="18" charset="0"/>
              </a:rPr>
              <a:t>than previous response.</a:t>
            </a:r>
          </a:p>
        </p:txBody>
      </p:sp>
      <p:sp>
        <p:nvSpPr>
          <p:cNvPr id="7" name="Title 1">
            <a:extLst>
              <a:ext uri="{FF2B5EF4-FFF2-40B4-BE49-F238E27FC236}">
                <a16:creationId xmlns:a16="http://schemas.microsoft.com/office/drawing/2014/main" id="{03324FFB-B35F-5CBF-A093-28B80A84736A}"/>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fontScale="92500" lnSpcReduction="10000"/>
          </a:bodyPr>
          <a:lstStyle/>
          <a:p>
            <a:pPr lvl="0" algn="ctr" rtl="0">
              <a:defRPr/>
            </a:pPr>
            <a:r>
              <a:rPr lang="en-GB" sz="3200" b="1" dirty="0">
                <a:solidFill>
                  <a:schemeClr val="bg1"/>
                </a:solidFill>
                <a:latin typeface="Palatino Linotype" pitchFamily="18" charset="0"/>
              </a:rPr>
              <a:t>Immunologic memory. Primary and secondary immune responses</a:t>
            </a:r>
          </a:p>
        </p:txBody>
      </p:sp>
    </p:spTree>
    <p:extLst>
      <p:ext uri="{BB962C8B-B14F-4D97-AF65-F5344CB8AC3E}">
        <p14:creationId xmlns:p14="http://schemas.microsoft.com/office/powerpoint/2010/main" val="17473477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052736"/>
            <a:ext cx="6008528" cy="5805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1">
            <a:extLst>
              <a:ext uri="{FF2B5EF4-FFF2-40B4-BE49-F238E27FC236}">
                <a16:creationId xmlns:a16="http://schemas.microsoft.com/office/drawing/2014/main" id="{C6625FCA-DDFC-8F8F-BC18-8BBC21F2D129}"/>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rtl="0">
              <a:defRPr/>
            </a:pPr>
            <a:r>
              <a:rPr lang="en-GB" sz="3200" b="1" dirty="0">
                <a:solidFill>
                  <a:schemeClr val="bg1"/>
                </a:solidFill>
                <a:latin typeface="Palatino Linotype" pitchFamily="18" charset="0"/>
              </a:rPr>
              <a:t>Principal cells of the adaptive immune system</a:t>
            </a:r>
          </a:p>
        </p:txBody>
      </p:sp>
    </p:spTree>
    <p:extLst>
      <p:ext uri="{BB962C8B-B14F-4D97-AF65-F5344CB8AC3E}">
        <p14:creationId xmlns:p14="http://schemas.microsoft.com/office/powerpoint/2010/main" val="35804171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62386D6-2D66-55E7-718D-77FA855AFC7C}"/>
              </a:ext>
            </a:extLst>
          </p:cNvPr>
          <p:cNvSpPr>
            <a:spLocks noGrp="1"/>
          </p:cNvSpPr>
          <p:nvPr>
            <p:ph idx="1"/>
          </p:nvPr>
        </p:nvSpPr>
        <p:spPr>
          <a:xfrm>
            <a:off x="539552" y="2680320"/>
            <a:ext cx="8229600" cy="3629000"/>
          </a:xfrm>
        </p:spPr>
        <p:txBody>
          <a:bodyPr>
            <a:normAutofit/>
          </a:bodyPr>
          <a:lstStyle/>
          <a:p>
            <a:r>
              <a:rPr lang="en-GB" sz="2500" i="0" u="none" strike="noStrike" dirty="0">
                <a:solidFill>
                  <a:srgbClr val="000000"/>
                </a:solidFill>
                <a:effectLst/>
                <a:latin typeface="Palatino Linotype" panose="02040502050505030304" pitchFamily="18" charset="0"/>
              </a:rPr>
              <a:t>They synthesize and express the </a:t>
            </a:r>
            <a:r>
              <a:rPr lang="en-GB" sz="2500" i="0" u="none" strike="noStrike" dirty="0">
                <a:solidFill>
                  <a:srgbClr val="0000FF"/>
                </a:solidFill>
                <a:effectLst/>
                <a:latin typeface="Palatino Linotype" panose="02040502050505030304" pitchFamily="18" charset="0"/>
              </a:rPr>
              <a:t>membrane form of antibodies (immunoglobulins</a:t>
            </a:r>
            <a:r>
              <a:rPr lang="en-GB" sz="2500" i="0" u="none" strike="noStrike" dirty="0">
                <a:solidFill>
                  <a:srgbClr val="000000"/>
                </a:solidFill>
                <a:effectLst/>
                <a:latin typeface="Palatino Linotype" panose="02040502050505030304" pitchFamily="18" charset="0"/>
              </a:rPr>
              <a:t>) that serve as antigen receptors (</a:t>
            </a:r>
            <a:r>
              <a:rPr lang="en-GB" sz="2500" i="0" u="none" strike="noStrike" dirty="0">
                <a:solidFill>
                  <a:srgbClr val="FF0000"/>
                </a:solidFill>
                <a:effectLst/>
                <a:latin typeface="Palatino Linotype" panose="02040502050505030304" pitchFamily="18" charset="0"/>
              </a:rPr>
              <a:t>BCR</a:t>
            </a:r>
            <a:r>
              <a:rPr lang="en-GB" sz="2500" i="0" u="none" strike="noStrike" dirty="0">
                <a:solidFill>
                  <a:srgbClr val="000000"/>
                </a:solidFill>
                <a:effectLst/>
                <a:latin typeface="Palatino Linotype" panose="02040502050505030304" pitchFamily="18" charset="0"/>
              </a:rPr>
              <a:t> – from </a:t>
            </a:r>
            <a:r>
              <a:rPr lang="en-GB" sz="2500" i="0" u="none" strike="noStrike" dirty="0">
                <a:solidFill>
                  <a:srgbClr val="FF0000"/>
                </a:solidFill>
                <a:effectLst/>
                <a:latin typeface="Palatino Linotype" panose="02040502050505030304" pitchFamily="18" charset="0"/>
              </a:rPr>
              <a:t>B Cell Receptor</a:t>
            </a:r>
            <a:r>
              <a:rPr lang="en-GB" sz="2500" i="0" u="none" strike="noStrike" dirty="0">
                <a:solidFill>
                  <a:srgbClr val="000000"/>
                </a:solidFill>
                <a:effectLst/>
                <a:latin typeface="Palatino Linotype" panose="02040502050505030304" pitchFamily="18" charset="0"/>
              </a:rPr>
              <a:t>). </a:t>
            </a:r>
          </a:p>
          <a:p>
            <a:pPr marL="0" indent="0">
              <a:buNone/>
            </a:pPr>
            <a:endParaRPr lang="en-GB" sz="2500" i="0" u="none" strike="noStrike" dirty="0">
              <a:solidFill>
                <a:srgbClr val="000000"/>
              </a:solidFill>
              <a:effectLst/>
              <a:latin typeface="Palatino Linotype" panose="02040502050505030304" pitchFamily="18" charset="0"/>
            </a:endParaRPr>
          </a:p>
          <a:p>
            <a:r>
              <a:rPr lang="en-GB" sz="2500" i="0" u="none" strike="noStrike" dirty="0">
                <a:solidFill>
                  <a:srgbClr val="000000"/>
                </a:solidFill>
                <a:effectLst/>
                <a:latin typeface="Palatino Linotype" panose="02040502050505030304" pitchFamily="18" charset="0"/>
              </a:rPr>
              <a:t>Since they recognize the antigen, they proliferate and differentiate into effector B cells – a </a:t>
            </a:r>
            <a:r>
              <a:rPr lang="en-GB" sz="2500" i="0" u="none" strike="noStrike" dirty="0">
                <a:solidFill>
                  <a:srgbClr val="0000FF"/>
                </a:solidFill>
                <a:effectLst/>
                <a:latin typeface="Palatino Linotype" panose="02040502050505030304" pitchFamily="18" charset="0"/>
              </a:rPr>
              <a:t>plasma cells </a:t>
            </a:r>
            <a:r>
              <a:rPr lang="en-GB" sz="2500" i="0" u="none" strike="noStrike" dirty="0">
                <a:solidFill>
                  <a:srgbClr val="000000"/>
                </a:solidFill>
                <a:effectLst/>
                <a:latin typeface="Palatino Linotype" panose="02040502050505030304" pitchFamily="18" charset="0"/>
              </a:rPr>
              <a:t>that synthesizes and secretes the </a:t>
            </a:r>
            <a:r>
              <a:rPr lang="en-GB" sz="2500" i="0" u="none" strike="noStrike" dirty="0">
                <a:solidFill>
                  <a:srgbClr val="FF0000"/>
                </a:solidFill>
                <a:effectLst/>
                <a:latin typeface="Palatino Linotype" panose="02040502050505030304" pitchFamily="18" charset="0"/>
              </a:rPr>
              <a:t>soluble form of antibodies</a:t>
            </a:r>
            <a:r>
              <a:rPr lang="en-GB" sz="2500" i="0" u="none" strike="noStrike" dirty="0">
                <a:solidFill>
                  <a:srgbClr val="000000"/>
                </a:solidFill>
                <a:effectLst/>
                <a:latin typeface="Palatino Linotype" panose="02040502050505030304" pitchFamily="18" charset="0"/>
              </a:rPr>
              <a:t> of the same specificity.</a:t>
            </a:r>
            <a:endParaRPr lang="x-none" sz="2500" dirty="0">
              <a:latin typeface="Palatino Linotype" panose="02040502050505030304" pitchFamily="18" charset="0"/>
            </a:endParaRPr>
          </a:p>
        </p:txBody>
      </p:sp>
      <p:pic>
        <p:nvPicPr>
          <p:cNvPr id="4" name="Picture 4">
            <a:extLst>
              <a:ext uri="{FF2B5EF4-FFF2-40B4-BE49-F238E27FC236}">
                <a16:creationId xmlns:a16="http://schemas.microsoft.com/office/drawing/2014/main" id="{043F71C3-C62A-C9AD-4D1E-8D4BD2E7AF15}"/>
              </a:ext>
            </a:extLst>
          </p:cNvPr>
          <p:cNvPicPr>
            <a:picLocks noChangeAspect="1" noChangeArrowheads="1"/>
          </p:cNvPicPr>
          <p:nvPr/>
        </p:nvPicPr>
        <p:blipFill>
          <a:blip r:embed="rId2" cstate="print"/>
          <a:srcRect/>
          <a:stretch>
            <a:fillRect/>
          </a:stretch>
        </p:blipFill>
        <p:spPr bwMode="auto">
          <a:xfrm>
            <a:off x="6732240" y="947458"/>
            <a:ext cx="1743210" cy="1761462"/>
          </a:xfrm>
          <a:prstGeom prst="rect">
            <a:avLst/>
          </a:prstGeom>
          <a:noFill/>
          <a:ln w="9525">
            <a:noFill/>
            <a:miter lim="800000"/>
            <a:headEnd/>
            <a:tailEnd/>
          </a:ln>
        </p:spPr>
      </p:pic>
      <p:sp>
        <p:nvSpPr>
          <p:cNvPr id="5" name="Title 1">
            <a:extLst>
              <a:ext uri="{FF2B5EF4-FFF2-40B4-BE49-F238E27FC236}">
                <a16:creationId xmlns:a16="http://schemas.microsoft.com/office/drawing/2014/main" id="{B2A8AF28-2B32-9CF0-1D97-1EC5BAD32DC5}"/>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rtl="0">
              <a:defRPr/>
            </a:pPr>
            <a:r>
              <a:rPr lang="en-GB" sz="3200" b="1" dirty="0">
                <a:solidFill>
                  <a:schemeClr val="bg1"/>
                </a:solidFill>
                <a:latin typeface="Palatino Linotype" pitchFamily="18" charset="0"/>
              </a:rPr>
              <a:t>B cells</a:t>
            </a:r>
          </a:p>
        </p:txBody>
      </p:sp>
    </p:spTree>
    <p:extLst>
      <p:ext uri="{BB962C8B-B14F-4D97-AF65-F5344CB8AC3E}">
        <p14:creationId xmlns:p14="http://schemas.microsoft.com/office/powerpoint/2010/main" val="37077457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1A25C3-F5B8-E792-9371-0CCD745CB36A}"/>
              </a:ext>
            </a:extLst>
          </p:cNvPr>
          <p:cNvSpPr>
            <a:spLocks noGrp="1"/>
          </p:cNvSpPr>
          <p:nvPr>
            <p:ph idx="1"/>
          </p:nvPr>
        </p:nvSpPr>
        <p:spPr>
          <a:xfrm>
            <a:off x="395536" y="2680320"/>
            <a:ext cx="8229600" cy="3845024"/>
          </a:xfrm>
        </p:spPr>
        <p:txBody>
          <a:bodyPr>
            <a:normAutofit/>
          </a:bodyPr>
          <a:lstStyle/>
          <a:p>
            <a:r>
              <a:rPr lang="en-GB" sz="2500" i="0" u="none" strike="noStrike" dirty="0">
                <a:solidFill>
                  <a:srgbClr val="000000"/>
                </a:solidFill>
                <a:effectLst/>
                <a:latin typeface="Palatino Linotype" panose="02040502050505030304" pitchFamily="18" charset="0"/>
              </a:rPr>
              <a:t>Synthesize and express the </a:t>
            </a:r>
            <a:r>
              <a:rPr lang="en-GB" sz="2500" i="0" u="none" strike="noStrike" dirty="0">
                <a:solidFill>
                  <a:srgbClr val="FF0000"/>
                </a:solidFill>
                <a:effectLst/>
                <a:latin typeface="Palatino Linotype" panose="02040502050505030304" pitchFamily="18" charset="0"/>
              </a:rPr>
              <a:t>T cell receptor for antigen (TCR)</a:t>
            </a:r>
            <a:r>
              <a:rPr lang="en-GB" sz="2500" i="0" u="none" strike="noStrike" dirty="0">
                <a:solidFill>
                  <a:srgbClr val="000000"/>
                </a:solidFill>
                <a:effectLst/>
                <a:latin typeface="Palatino Linotype" panose="02040502050505030304" pitchFamily="18" charset="0"/>
              </a:rPr>
              <a:t>.</a:t>
            </a:r>
          </a:p>
          <a:p>
            <a:pPr marL="0" indent="0">
              <a:buNone/>
            </a:pPr>
            <a:endParaRPr lang="en-GB" sz="2500" i="0" u="none" strike="noStrike" dirty="0">
              <a:solidFill>
                <a:srgbClr val="000000"/>
              </a:solidFill>
              <a:effectLst/>
              <a:latin typeface="Palatino Linotype" panose="02040502050505030304" pitchFamily="18" charset="0"/>
            </a:endParaRPr>
          </a:p>
          <a:p>
            <a:r>
              <a:rPr lang="en-US" sz="2500" dirty="0">
                <a:latin typeface="Palatino Linotype" panose="02040502050505030304" pitchFamily="18" charset="0"/>
              </a:rPr>
              <a:t>The antigen receptors of most T lymphocytes </a:t>
            </a:r>
            <a:r>
              <a:rPr lang="en-US" sz="2500" dirty="0">
                <a:solidFill>
                  <a:srgbClr val="0000FF"/>
                </a:solidFill>
                <a:latin typeface="Palatino Linotype" panose="02040502050505030304" pitchFamily="18" charset="0"/>
              </a:rPr>
              <a:t>recognize</a:t>
            </a:r>
            <a:r>
              <a:rPr lang="sr-Cyrl-RS" sz="2500" dirty="0">
                <a:solidFill>
                  <a:srgbClr val="0000FF"/>
                </a:solidFill>
                <a:latin typeface="Palatino Linotype" panose="02040502050505030304" pitchFamily="18" charset="0"/>
              </a:rPr>
              <a:t> </a:t>
            </a:r>
            <a:r>
              <a:rPr lang="en-US" sz="2500" dirty="0">
                <a:solidFill>
                  <a:srgbClr val="0000FF"/>
                </a:solidFill>
                <a:latin typeface="Palatino Linotype" panose="02040502050505030304" pitchFamily="18" charset="0"/>
              </a:rPr>
              <a:t>only peptide fragments </a:t>
            </a:r>
            <a:r>
              <a:rPr lang="en-US" sz="2500" dirty="0">
                <a:latin typeface="Palatino Linotype" panose="02040502050505030304" pitchFamily="18" charset="0"/>
              </a:rPr>
              <a:t>of protein antigens that are</a:t>
            </a:r>
            <a:r>
              <a:rPr lang="sr-Cyrl-RS" sz="2500" dirty="0">
                <a:latin typeface="Palatino Linotype" panose="02040502050505030304" pitchFamily="18" charset="0"/>
              </a:rPr>
              <a:t> </a:t>
            </a:r>
            <a:r>
              <a:rPr lang="en-US" sz="2500" dirty="0">
                <a:latin typeface="Palatino Linotype" panose="02040502050505030304" pitchFamily="18" charset="0"/>
              </a:rPr>
              <a:t>bound to specialized peptide display molecules, called</a:t>
            </a:r>
            <a:r>
              <a:rPr lang="sr-Cyrl-RS" sz="2500" dirty="0">
                <a:latin typeface="Palatino Linotype" panose="02040502050505030304" pitchFamily="18" charset="0"/>
              </a:rPr>
              <a:t> </a:t>
            </a:r>
            <a:r>
              <a:rPr lang="en-US" sz="2500" dirty="0">
                <a:solidFill>
                  <a:srgbClr val="C00000"/>
                </a:solidFill>
                <a:latin typeface="Palatino Linotype" panose="02040502050505030304" pitchFamily="18" charset="0"/>
              </a:rPr>
              <a:t>major histocompatibility complex (MHC) molecules</a:t>
            </a:r>
            <a:r>
              <a:rPr lang="en-US" sz="2500" dirty="0">
                <a:latin typeface="Palatino Linotype" panose="02040502050505030304" pitchFamily="18" charset="0"/>
              </a:rPr>
              <a:t>, on</a:t>
            </a:r>
            <a:r>
              <a:rPr lang="sr-Cyrl-RS" sz="2500" dirty="0">
                <a:latin typeface="Palatino Linotype" panose="02040502050505030304" pitchFamily="18" charset="0"/>
              </a:rPr>
              <a:t> </a:t>
            </a:r>
            <a:r>
              <a:rPr lang="en-US" sz="2500" dirty="0">
                <a:latin typeface="Palatino Linotype" panose="02040502050505030304" pitchFamily="18" charset="0"/>
              </a:rPr>
              <a:t>the surface of </a:t>
            </a:r>
            <a:r>
              <a:rPr lang="en-US" sz="2500" dirty="0">
                <a:solidFill>
                  <a:srgbClr val="C00000"/>
                </a:solidFill>
                <a:latin typeface="Palatino Linotype" panose="02040502050505030304" pitchFamily="18" charset="0"/>
              </a:rPr>
              <a:t>specialized cells, called antigen-presenting</a:t>
            </a:r>
            <a:r>
              <a:rPr lang="sr-Cyrl-RS" sz="2500" dirty="0">
                <a:solidFill>
                  <a:srgbClr val="C00000"/>
                </a:solidFill>
                <a:latin typeface="Palatino Linotype" panose="02040502050505030304" pitchFamily="18" charset="0"/>
              </a:rPr>
              <a:t> </a:t>
            </a:r>
            <a:r>
              <a:rPr lang="en-US" sz="2500" dirty="0">
                <a:solidFill>
                  <a:srgbClr val="C00000"/>
                </a:solidFill>
                <a:latin typeface="Palatino Linotype" panose="02040502050505030304" pitchFamily="18" charset="0"/>
              </a:rPr>
              <a:t>cells</a:t>
            </a:r>
            <a:endParaRPr lang="en-GB" sz="2500" i="0" u="none" strike="noStrike" dirty="0">
              <a:solidFill>
                <a:srgbClr val="C00000"/>
              </a:solidFill>
              <a:effectLst/>
              <a:latin typeface="Palatino Linotype" panose="020405020505050303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4675" y="836712"/>
            <a:ext cx="2219325" cy="1924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1">
            <a:extLst>
              <a:ext uri="{FF2B5EF4-FFF2-40B4-BE49-F238E27FC236}">
                <a16:creationId xmlns:a16="http://schemas.microsoft.com/office/drawing/2014/main" id="{FEFC9900-8D30-0DB5-D116-A7687ECFCE41}"/>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rtl="0">
              <a:defRPr/>
            </a:pPr>
            <a:r>
              <a:rPr lang="en-GB" sz="3200" b="1" dirty="0">
                <a:solidFill>
                  <a:schemeClr val="bg1"/>
                </a:solidFill>
                <a:latin typeface="Palatino Linotype" pitchFamily="18" charset="0"/>
              </a:rPr>
              <a:t>T cells</a:t>
            </a:r>
          </a:p>
        </p:txBody>
      </p:sp>
    </p:spTree>
    <p:extLst>
      <p:ext uri="{BB962C8B-B14F-4D97-AF65-F5344CB8AC3E}">
        <p14:creationId xmlns:p14="http://schemas.microsoft.com/office/powerpoint/2010/main" val="2329724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89240E6-9E25-7064-3282-E927C24533CD}"/>
              </a:ext>
            </a:extLst>
          </p:cNvPr>
          <p:cNvSpPr>
            <a:spLocks noGrp="1"/>
          </p:cNvSpPr>
          <p:nvPr>
            <p:ph idx="1"/>
          </p:nvPr>
        </p:nvSpPr>
        <p:spPr>
          <a:xfrm>
            <a:off x="251520" y="1600200"/>
            <a:ext cx="8568952" cy="4925144"/>
          </a:xfrm>
        </p:spPr>
        <p:txBody>
          <a:bodyPr>
            <a:normAutofit/>
          </a:bodyPr>
          <a:lstStyle/>
          <a:p>
            <a:pPr algn="just"/>
            <a:r>
              <a:rPr lang="en-GB" sz="2200" i="0" u="none" strike="noStrike" dirty="0">
                <a:solidFill>
                  <a:srgbClr val="C00000"/>
                </a:solidFill>
                <a:effectLst/>
                <a:latin typeface="Palatino Linotype" panose="02040502050505030304" pitchFamily="18" charset="0"/>
              </a:rPr>
              <a:t>CD4+T cells</a:t>
            </a:r>
            <a:r>
              <a:rPr lang="en-GB" sz="2200" i="0" u="none" strike="noStrike" dirty="0">
                <a:solidFill>
                  <a:srgbClr val="000000"/>
                </a:solidFill>
                <a:effectLst/>
                <a:latin typeface="Palatino Linotype" panose="02040502050505030304" pitchFamily="18" charset="0"/>
              </a:rPr>
              <a:t>: peptides are recognized in the context of </a:t>
            </a:r>
            <a:r>
              <a:rPr lang="en-GB" sz="2200" i="0" u="none" strike="noStrike" dirty="0">
                <a:solidFill>
                  <a:srgbClr val="0000FF"/>
                </a:solidFill>
                <a:effectLst/>
                <a:latin typeface="Palatino Linotype" panose="02040502050505030304" pitchFamily="18" charset="0"/>
              </a:rPr>
              <a:t>MHC II class</a:t>
            </a:r>
            <a:r>
              <a:rPr lang="en-GB" sz="2200" i="0" u="none" strike="noStrike" dirty="0">
                <a:solidFill>
                  <a:srgbClr val="000000"/>
                </a:solidFill>
                <a:effectLst/>
                <a:latin typeface="Palatino Linotype" panose="02040502050505030304" pitchFamily="18" charset="0"/>
              </a:rPr>
              <a:t>. By function, they are </a:t>
            </a:r>
            <a:r>
              <a:rPr lang="en-GB" sz="2200" i="0" u="none" strike="noStrike" dirty="0">
                <a:effectLst/>
                <a:latin typeface="Palatino Linotype" panose="02040502050505030304" pitchFamily="18" charset="0"/>
              </a:rPr>
              <a:t>helpers (helpers-Th)</a:t>
            </a:r>
            <a:r>
              <a:rPr lang="en-GB" sz="2200" i="0" u="none" strike="noStrike" dirty="0">
                <a:solidFill>
                  <a:srgbClr val="000000"/>
                </a:solidFill>
                <a:effectLst/>
                <a:latin typeface="Palatino Linotype" panose="02040502050505030304" pitchFamily="18" charset="0"/>
              </a:rPr>
              <a:t> and </a:t>
            </a:r>
            <a:r>
              <a:rPr lang="en-GB" sz="2200" i="0" u="none" strike="noStrike" dirty="0">
                <a:solidFill>
                  <a:srgbClr val="0000FF"/>
                </a:solidFill>
                <a:effectLst/>
                <a:latin typeface="Palatino Linotype" panose="02040502050505030304" pitchFamily="18" charset="0"/>
              </a:rPr>
              <a:t>produce cytokines</a:t>
            </a:r>
            <a:r>
              <a:rPr lang="en-GB" sz="2200" i="0" u="none" strike="noStrike" dirty="0">
                <a:solidFill>
                  <a:srgbClr val="000000"/>
                </a:solidFill>
                <a:effectLst/>
                <a:latin typeface="Palatino Linotype" panose="02040502050505030304" pitchFamily="18" charset="0"/>
              </a:rPr>
              <a:t>. </a:t>
            </a:r>
            <a:r>
              <a:rPr lang="en-GB" sz="2200" i="0" u="none" strike="noStrike" dirty="0">
                <a:solidFill>
                  <a:srgbClr val="0000FF"/>
                </a:solidFill>
                <a:effectLst/>
                <a:latin typeface="Palatino Linotype" panose="02040502050505030304" pitchFamily="18" charset="0"/>
              </a:rPr>
              <a:t>They help </a:t>
            </a:r>
            <a:r>
              <a:rPr lang="en-GB" sz="2200" i="0" u="none" strike="noStrike" dirty="0">
                <a:solidFill>
                  <a:srgbClr val="000000"/>
                </a:solidFill>
                <a:effectLst/>
                <a:latin typeface="Palatino Linotype" panose="02040502050505030304" pitchFamily="18" charset="0"/>
              </a:rPr>
              <a:t>B cells in production of antibodies and phagocytes to destroy ingested microbes. </a:t>
            </a:r>
            <a:r>
              <a:rPr lang="sr-Cyrl-RS" sz="2200" dirty="0">
                <a:solidFill>
                  <a:srgbClr val="000000"/>
                </a:solidFill>
                <a:latin typeface="Palatino Linotype" panose="02040502050505030304" pitchFamily="18" charset="0"/>
              </a:rPr>
              <a:t> </a:t>
            </a:r>
          </a:p>
          <a:p>
            <a:pPr algn="just"/>
            <a:endParaRPr lang="sr-Cyrl-RS" sz="2200" i="0" u="none" strike="noStrike" dirty="0">
              <a:solidFill>
                <a:srgbClr val="000000"/>
              </a:solidFill>
              <a:effectLst/>
              <a:latin typeface="Palatino Linotype" panose="02040502050505030304" pitchFamily="18" charset="0"/>
            </a:endParaRPr>
          </a:p>
          <a:p>
            <a:pPr algn="just"/>
            <a:r>
              <a:rPr lang="en-GB" sz="2200" i="0" u="none" strike="noStrike" dirty="0">
                <a:solidFill>
                  <a:srgbClr val="000000"/>
                </a:solidFill>
                <a:effectLst/>
                <a:latin typeface="Palatino Linotype" panose="02040502050505030304" pitchFamily="18" charset="0"/>
              </a:rPr>
              <a:t>Some CD4+ T cells are not helpers by function, but are so-called </a:t>
            </a:r>
            <a:r>
              <a:rPr lang="en-GB" sz="2200" i="0" u="none" strike="noStrike" dirty="0">
                <a:solidFill>
                  <a:srgbClr val="0000FF"/>
                </a:solidFill>
                <a:effectLst/>
                <a:latin typeface="Palatino Linotype" panose="02040502050505030304" pitchFamily="18" charset="0"/>
              </a:rPr>
              <a:t>regulatory cells (Treg</a:t>
            </a:r>
            <a:r>
              <a:rPr lang="en-GB" sz="2200" i="0" u="none" strike="noStrike" dirty="0">
                <a:solidFill>
                  <a:srgbClr val="000000"/>
                </a:solidFill>
                <a:effectLst/>
                <a:latin typeface="Palatino Linotype" panose="02040502050505030304" pitchFamily="18" charset="0"/>
              </a:rPr>
              <a:t>), whose function is to </a:t>
            </a:r>
            <a:r>
              <a:rPr lang="en-GB" sz="2200" i="0" u="none" strike="noStrike" dirty="0">
                <a:solidFill>
                  <a:srgbClr val="0000FF"/>
                </a:solidFill>
                <a:effectLst/>
                <a:latin typeface="Palatino Linotype" panose="02040502050505030304" pitchFamily="18" charset="0"/>
              </a:rPr>
              <a:t>prevent or limit the immune response</a:t>
            </a:r>
            <a:r>
              <a:rPr lang="en-GB" sz="2200" i="0" u="none" strike="noStrike" dirty="0">
                <a:solidFill>
                  <a:srgbClr val="000000"/>
                </a:solidFill>
                <a:effectLst/>
                <a:latin typeface="Palatino Linotype" panose="02040502050505030304" pitchFamily="18" charset="0"/>
              </a:rPr>
              <a:t>.</a:t>
            </a:r>
            <a:endParaRPr lang="sr-Cyrl-RS" sz="2200" i="0" u="none" strike="noStrike" dirty="0">
              <a:solidFill>
                <a:srgbClr val="000000"/>
              </a:solidFill>
              <a:effectLst/>
              <a:latin typeface="Palatino Linotype" panose="02040502050505030304" pitchFamily="18" charset="0"/>
            </a:endParaRPr>
          </a:p>
          <a:p>
            <a:pPr algn="just"/>
            <a:endParaRPr lang="en-GB" sz="2200" i="0" u="none" strike="noStrike" dirty="0">
              <a:solidFill>
                <a:srgbClr val="000000"/>
              </a:solidFill>
              <a:effectLst/>
              <a:latin typeface="Palatino Linotype" panose="02040502050505030304" pitchFamily="18" charset="0"/>
            </a:endParaRPr>
          </a:p>
          <a:p>
            <a:pPr algn="just"/>
            <a:r>
              <a:rPr lang="en-GB" sz="2200" i="0" u="none" strike="noStrike" dirty="0">
                <a:solidFill>
                  <a:srgbClr val="C00000"/>
                </a:solidFill>
                <a:effectLst/>
                <a:latin typeface="Palatino Linotype" panose="02040502050505030304" pitchFamily="18" charset="0"/>
              </a:rPr>
              <a:t>CD8+T cells:</a:t>
            </a:r>
            <a:r>
              <a:rPr lang="en-GB" sz="2200" i="0" u="none" strike="noStrike" dirty="0">
                <a:solidFill>
                  <a:srgbClr val="000000"/>
                </a:solidFill>
                <a:effectLst/>
                <a:latin typeface="Palatino Linotype" panose="02040502050505030304" pitchFamily="18" charset="0"/>
              </a:rPr>
              <a:t> they recognize peptides within the products of </a:t>
            </a:r>
            <a:r>
              <a:rPr lang="en-GB" sz="2200" i="0" u="none" strike="noStrike" dirty="0">
                <a:solidFill>
                  <a:srgbClr val="0000FF"/>
                </a:solidFill>
                <a:effectLst/>
                <a:latin typeface="Palatino Linotype" panose="02040502050505030304" pitchFamily="18" charset="0"/>
              </a:rPr>
              <a:t>MHC I class</a:t>
            </a:r>
            <a:r>
              <a:rPr lang="en-GB" sz="2200" i="0" u="none" strike="noStrike" dirty="0">
                <a:solidFill>
                  <a:srgbClr val="000000"/>
                </a:solidFill>
                <a:effectLst/>
                <a:latin typeface="Palatino Linotype" panose="02040502050505030304" pitchFamily="18" charset="0"/>
              </a:rPr>
              <a:t>. They </a:t>
            </a:r>
            <a:r>
              <a:rPr lang="en-GB" sz="2200" i="0" u="none" strike="noStrike" dirty="0">
                <a:solidFill>
                  <a:srgbClr val="0000FF"/>
                </a:solidFill>
                <a:effectLst/>
                <a:latin typeface="Palatino Linotype" panose="02040502050505030304" pitchFamily="18" charset="0"/>
              </a:rPr>
              <a:t>are cytotoxic or cytolytic</a:t>
            </a:r>
            <a:r>
              <a:rPr lang="en-GB" sz="2200" i="0" u="none" strike="noStrike" dirty="0">
                <a:solidFill>
                  <a:srgbClr val="000000"/>
                </a:solidFill>
                <a:effectLst/>
                <a:latin typeface="Palatino Linotype" panose="02040502050505030304" pitchFamily="18" charset="0"/>
              </a:rPr>
              <a:t> lymphocytes (CTL). These lymphocytes </a:t>
            </a:r>
            <a:r>
              <a:rPr lang="en-GB" sz="2200" i="0" u="none" strike="noStrike" dirty="0">
                <a:solidFill>
                  <a:srgbClr val="0000FF"/>
                </a:solidFill>
                <a:effectLst/>
                <a:latin typeface="Palatino Linotype" panose="02040502050505030304" pitchFamily="18" charset="0"/>
              </a:rPr>
              <a:t>kill </a:t>
            </a:r>
            <a:r>
              <a:rPr lang="en-GB" sz="2200" i="0" u="none" strike="noStrike" dirty="0">
                <a:effectLst/>
                <a:latin typeface="Palatino Linotype" panose="02040502050505030304" pitchFamily="18" charset="0"/>
              </a:rPr>
              <a:t>our cells that contain intracellular microorganisms or </a:t>
            </a:r>
            <a:r>
              <a:rPr lang="en-GB" sz="2200" i="0" u="none" strike="noStrike" dirty="0" err="1">
                <a:effectLst/>
                <a:latin typeface="Palatino Linotype" panose="02040502050505030304" pitchFamily="18" charset="0"/>
              </a:rPr>
              <a:t>tumor</a:t>
            </a:r>
            <a:r>
              <a:rPr lang="en-GB" sz="2200" i="0" u="none" strike="noStrike" dirty="0">
                <a:effectLst/>
                <a:latin typeface="Palatino Linotype" panose="02040502050505030304" pitchFamily="18" charset="0"/>
              </a:rPr>
              <a:t> cells.</a:t>
            </a:r>
            <a:endParaRPr lang="x-none" sz="2200" dirty="0">
              <a:latin typeface="Palatino Linotype" panose="02040502050505030304" pitchFamily="18" charset="0"/>
            </a:endParaRPr>
          </a:p>
        </p:txBody>
      </p:sp>
      <p:sp>
        <p:nvSpPr>
          <p:cNvPr id="4" name="Title 1">
            <a:extLst>
              <a:ext uri="{FF2B5EF4-FFF2-40B4-BE49-F238E27FC236}">
                <a16:creationId xmlns:a16="http://schemas.microsoft.com/office/drawing/2014/main" id="{E73F3CFB-16C8-9794-D48A-A4102019B2E3}"/>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rtl="0">
              <a:defRPr/>
            </a:pPr>
            <a:r>
              <a:rPr lang="en-GB" sz="3200" b="1" dirty="0">
                <a:solidFill>
                  <a:schemeClr val="bg1"/>
                </a:solidFill>
                <a:latin typeface="Palatino Linotype" pitchFamily="18" charset="0"/>
              </a:rPr>
              <a:t>Subpopulation of T cells</a:t>
            </a:r>
          </a:p>
        </p:txBody>
      </p:sp>
    </p:spTree>
    <p:extLst>
      <p:ext uri="{BB962C8B-B14F-4D97-AF65-F5344CB8AC3E}">
        <p14:creationId xmlns:p14="http://schemas.microsoft.com/office/powerpoint/2010/main" val="23250373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2DF626-7080-F44B-1E5D-F74270B4E54A}"/>
              </a:ext>
            </a:extLst>
          </p:cNvPr>
          <p:cNvSpPr>
            <a:spLocks noGrp="1"/>
          </p:cNvSpPr>
          <p:nvPr>
            <p:ph idx="1"/>
          </p:nvPr>
        </p:nvSpPr>
        <p:spPr/>
        <p:txBody>
          <a:bodyPr>
            <a:normAutofit/>
          </a:bodyPr>
          <a:lstStyle/>
          <a:p>
            <a:pPr algn="just"/>
            <a:r>
              <a:rPr lang="en-GB" sz="2800" i="0" u="none" strike="noStrike" dirty="0">
                <a:solidFill>
                  <a:srgbClr val="000000"/>
                </a:solidFill>
                <a:effectLst/>
                <a:latin typeface="Palatino Linotype" panose="02040502050505030304" pitchFamily="18" charset="0"/>
              </a:rPr>
              <a:t>NK cells (</a:t>
            </a:r>
            <a:r>
              <a:rPr lang="en-GB" sz="2800" i="0" u="none" strike="noStrike" dirty="0">
                <a:solidFill>
                  <a:srgbClr val="C00000"/>
                </a:solidFill>
                <a:effectLst/>
                <a:latin typeface="Palatino Linotype" panose="02040502050505030304" pitchFamily="18" charset="0"/>
              </a:rPr>
              <a:t>Natural Killer cells</a:t>
            </a:r>
            <a:r>
              <a:rPr lang="en-GB" sz="2800" i="0" u="none" strike="noStrike" dirty="0">
                <a:solidFill>
                  <a:srgbClr val="000000"/>
                </a:solidFill>
                <a:effectLst/>
                <a:latin typeface="Palatino Linotype" panose="02040502050505030304" pitchFamily="18" charset="0"/>
              </a:rPr>
              <a:t>) – congenital killers, innate killer cells. They are lymphocytes, although they </a:t>
            </a:r>
            <a:r>
              <a:rPr lang="en-GB" sz="2800" i="0" u="none" strike="noStrike" dirty="0">
                <a:solidFill>
                  <a:srgbClr val="0000FF"/>
                </a:solidFill>
                <a:effectLst/>
                <a:latin typeface="Palatino Linotype" panose="02040502050505030304" pitchFamily="18" charset="0"/>
              </a:rPr>
              <a:t>do not have specific clone-distributed receptors</a:t>
            </a:r>
            <a:r>
              <a:rPr lang="sr-Latn-RS" sz="2800" i="0" u="none" strike="noStrike" dirty="0">
                <a:solidFill>
                  <a:srgbClr val="0000FF"/>
                </a:solidFill>
                <a:effectLst/>
                <a:latin typeface="Palatino Linotype" panose="02040502050505030304" pitchFamily="18" charset="0"/>
              </a:rPr>
              <a:t>,</a:t>
            </a:r>
            <a:r>
              <a:rPr lang="en-GB" sz="2800" i="0" u="none" strike="noStrike" dirty="0">
                <a:solidFill>
                  <a:srgbClr val="0000FF"/>
                </a:solidFill>
                <a:effectLst/>
                <a:latin typeface="Palatino Linotype" panose="02040502050505030304" pitchFamily="18" charset="0"/>
              </a:rPr>
              <a:t> </a:t>
            </a:r>
            <a:r>
              <a:rPr lang="sr-Latn-RS" sz="2800" i="0" u="none" strike="noStrike" dirty="0">
                <a:solidFill>
                  <a:srgbClr val="000000"/>
                </a:solidFill>
                <a:effectLst/>
                <a:latin typeface="Palatino Linotype" panose="02040502050505030304" pitchFamily="18" charset="0"/>
              </a:rPr>
              <a:t>a</a:t>
            </a:r>
            <a:r>
              <a:rPr lang="en-GB" sz="2800" dirty="0">
                <a:solidFill>
                  <a:srgbClr val="000000"/>
                </a:solidFill>
                <a:latin typeface="Palatino Linotype" panose="02040502050505030304" pitchFamily="18" charset="0"/>
              </a:rPr>
              <a:t>n</a:t>
            </a:r>
            <a:r>
              <a:rPr lang="sr-Latn-RS" sz="2800" i="0" u="none" strike="noStrike" dirty="0">
                <a:solidFill>
                  <a:srgbClr val="000000"/>
                </a:solidFill>
                <a:effectLst/>
                <a:latin typeface="Palatino Linotype" panose="02040502050505030304" pitchFamily="18" charset="0"/>
              </a:rPr>
              <a:t>d </a:t>
            </a:r>
            <a:r>
              <a:rPr lang="en-GB" sz="2800" i="0" u="none" strike="noStrike" dirty="0">
                <a:solidFill>
                  <a:srgbClr val="000000"/>
                </a:solidFill>
                <a:effectLst/>
                <a:latin typeface="Palatino Linotype" panose="02040502050505030304" pitchFamily="18" charset="0"/>
              </a:rPr>
              <a:t>belong to the innate immunity. </a:t>
            </a:r>
            <a:endParaRPr lang="x-none" sz="2800" dirty="0">
              <a:latin typeface="Palatino Linotype" panose="02040502050505030304" pitchFamily="18" charset="0"/>
            </a:endParaRPr>
          </a:p>
        </p:txBody>
      </p:sp>
      <p:pic>
        <p:nvPicPr>
          <p:cNvPr id="4" name="Picture 5" descr="NKCell">
            <a:extLst>
              <a:ext uri="{FF2B5EF4-FFF2-40B4-BE49-F238E27FC236}">
                <a16:creationId xmlns:a16="http://schemas.microsoft.com/office/drawing/2014/main" id="{023BEABB-6AFF-42B9-057D-96EABC6ECF57}"/>
              </a:ext>
            </a:extLst>
          </p:cNvPr>
          <p:cNvPicPr>
            <a:picLocks noChangeAspect="1" noChangeArrowheads="1"/>
          </p:cNvPicPr>
          <p:nvPr/>
        </p:nvPicPr>
        <p:blipFill>
          <a:blip r:embed="rId2" cstate="print"/>
          <a:srcRect/>
          <a:stretch>
            <a:fillRect/>
          </a:stretch>
        </p:blipFill>
        <p:spPr bwMode="auto">
          <a:xfrm>
            <a:off x="6228184" y="4145419"/>
            <a:ext cx="2766607" cy="2712581"/>
          </a:xfrm>
          <a:prstGeom prst="rect">
            <a:avLst/>
          </a:prstGeom>
          <a:noFill/>
          <a:ln w="9525">
            <a:noFill/>
            <a:miter lim="800000"/>
            <a:headEnd/>
            <a:tailEnd/>
          </a:ln>
        </p:spPr>
      </p:pic>
      <p:sp>
        <p:nvSpPr>
          <p:cNvPr id="5" name="Title 1">
            <a:extLst>
              <a:ext uri="{FF2B5EF4-FFF2-40B4-BE49-F238E27FC236}">
                <a16:creationId xmlns:a16="http://schemas.microsoft.com/office/drawing/2014/main" id="{E12E8EA8-AAC5-E198-B7B3-6E4750A3B2C7}"/>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rtl="0">
              <a:defRPr/>
            </a:pPr>
            <a:r>
              <a:rPr lang="en-GB" sz="3200" b="1" dirty="0">
                <a:solidFill>
                  <a:schemeClr val="bg1"/>
                </a:solidFill>
                <a:latin typeface="Palatino Linotype" pitchFamily="18" charset="0"/>
              </a:rPr>
              <a:t>NK Cells</a:t>
            </a:r>
          </a:p>
        </p:txBody>
      </p:sp>
    </p:spTree>
    <p:extLst>
      <p:ext uri="{BB962C8B-B14F-4D97-AF65-F5344CB8AC3E}">
        <p14:creationId xmlns:p14="http://schemas.microsoft.com/office/powerpoint/2010/main" val="30719233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1CF1932-019C-F7EE-6864-D616EABB089E}"/>
              </a:ext>
            </a:extLst>
          </p:cNvPr>
          <p:cNvPicPr>
            <a:picLocks noChangeAspect="1"/>
          </p:cNvPicPr>
          <p:nvPr/>
        </p:nvPicPr>
        <p:blipFill>
          <a:blip r:embed="rId2"/>
          <a:stretch>
            <a:fillRect/>
          </a:stretch>
        </p:blipFill>
        <p:spPr>
          <a:xfrm>
            <a:off x="1187624" y="70510"/>
            <a:ext cx="6768752" cy="6670858"/>
          </a:xfrm>
          <a:prstGeom prst="rect">
            <a:avLst/>
          </a:prstGeom>
        </p:spPr>
      </p:pic>
    </p:spTree>
    <p:extLst>
      <p:ext uri="{BB962C8B-B14F-4D97-AF65-F5344CB8AC3E}">
        <p14:creationId xmlns:p14="http://schemas.microsoft.com/office/powerpoint/2010/main" val="14108627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7" y="692696"/>
            <a:ext cx="5536664" cy="58326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13577" y="856357"/>
            <a:ext cx="3672408" cy="5262979"/>
          </a:xfrm>
          <a:prstGeom prst="rect">
            <a:avLst/>
          </a:prstGeom>
        </p:spPr>
        <p:txBody>
          <a:bodyPr wrap="square">
            <a:spAutoFit/>
          </a:bodyPr>
          <a:lstStyle/>
          <a:p>
            <a:r>
              <a:rPr lang="en-US" sz="1600" dirty="0">
                <a:solidFill>
                  <a:srgbClr val="0000FF"/>
                </a:solidFill>
                <a:latin typeface="Palatino Linotype" panose="02040502050505030304" pitchFamily="18" charset="0"/>
              </a:rPr>
              <a:t>B lymphocytes </a:t>
            </a:r>
            <a:r>
              <a:rPr lang="en-US" sz="1600" dirty="0">
                <a:latin typeface="Palatino Linotype" panose="02040502050505030304" pitchFamily="18" charset="0"/>
              </a:rPr>
              <a:t>recognize soluble or microbial surface antigens and differentiate into antibody-secreting</a:t>
            </a:r>
          </a:p>
          <a:p>
            <a:r>
              <a:rPr lang="en-US" sz="1600" dirty="0">
                <a:latin typeface="Palatino Linotype" panose="02040502050505030304" pitchFamily="18" charset="0"/>
              </a:rPr>
              <a:t>cells called plasma cells. </a:t>
            </a:r>
            <a:endParaRPr lang="sr-Cyrl-RS" sz="1600" dirty="0">
              <a:latin typeface="Palatino Linotype" panose="02040502050505030304" pitchFamily="18" charset="0"/>
            </a:endParaRPr>
          </a:p>
          <a:p>
            <a:endParaRPr lang="sr-Latn-RS" sz="1600" dirty="0">
              <a:latin typeface="Palatino Linotype" panose="02040502050505030304" pitchFamily="18" charset="0"/>
            </a:endParaRPr>
          </a:p>
          <a:p>
            <a:r>
              <a:rPr lang="en-US" sz="1600" dirty="0">
                <a:solidFill>
                  <a:srgbClr val="0000FF"/>
                </a:solidFill>
                <a:latin typeface="Palatino Linotype" panose="02040502050505030304" pitchFamily="18" charset="0"/>
              </a:rPr>
              <a:t>Helper T cells </a:t>
            </a:r>
            <a:r>
              <a:rPr lang="en-US" sz="1600" dirty="0">
                <a:latin typeface="Palatino Linotype" panose="02040502050505030304" pitchFamily="18" charset="0"/>
              </a:rPr>
              <a:t>recognize these peptides displayed by MHC </a:t>
            </a:r>
            <a:r>
              <a:rPr lang="sr-Latn-RS" sz="1600" dirty="0">
                <a:latin typeface="Palatino Linotype" panose="02040502050505030304" pitchFamily="18" charset="0"/>
              </a:rPr>
              <a:t>II </a:t>
            </a:r>
            <a:r>
              <a:rPr lang="en-US" sz="1600" dirty="0">
                <a:latin typeface="Palatino Linotype" panose="02040502050505030304" pitchFamily="18" charset="0"/>
              </a:rPr>
              <a:t>molecules on the surface of macrophages or other antigen presenting</a:t>
            </a:r>
            <a:r>
              <a:rPr lang="sr-Latn-RS" sz="1600" dirty="0">
                <a:latin typeface="Palatino Linotype" panose="02040502050505030304" pitchFamily="18" charset="0"/>
              </a:rPr>
              <a:t> </a:t>
            </a:r>
            <a:r>
              <a:rPr lang="en-US" sz="1600" dirty="0">
                <a:latin typeface="Palatino Linotype" panose="02040502050505030304" pitchFamily="18" charset="0"/>
              </a:rPr>
              <a:t>cells, and secrete cytokines that stimulate different mechanisms of immunity and inflammation. </a:t>
            </a:r>
            <a:endParaRPr lang="sr-Latn-RS" sz="1600" dirty="0">
              <a:latin typeface="Palatino Linotype" panose="02040502050505030304" pitchFamily="18" charset="0"/>
            </a:endParaRPr>
          </a:p>
          <a:p>
            <a:endParaRPr lang="sr-Latn-RS" sz="1600" dirty="0">
              <a:solidFill>
                <a:srgbClr val="0000FF"/>
              </a:solidFill>
              <a:latin typeface="Palatino Linotype" panose="02040502050505030304" pitchFamily="18" charset="0"/>
            </a:endParaRPr>
          </a:p>
          <a:p>
            <a:r>
              <a:rPr lang="en-US" sz="1600" dirty="0">
                <a:solidFill>
                  <a:srgbClr val="0000FF"/>
                </a:solidFill>
                <a:latin typeface="Palatino Linotype" panose="02040502050505030304" pitchFamily="18" charset="0"/>
              </a:rPr>
              <a:t>Cytotoxic T</a:t>
            </a:r>
            <a:r>
              <a:rPr lang="sr-Latn-RS" sz="1600" dirty="0">
                <a:solidFill>
                  <a:srgbClr val="0000FF"/>
                </a:solidFill>
                <a:latin typeface="Palatino Linotype" panose="02040502050505030304" pitchFamily="18" charset="0"/>
              </a:rPr>
              <a:t> </a:t>
            </a:r>
            <a:r>
              <a:rPr lang="en-US" sz="1600" dirty="0">
                <a:solidFill>
                  <a:srgbClr val="0000FF"/>
                </a:solidFill>
                <a:latin typeface="Palatino Linotype" panose="02040502050505030304" pitchFamily="18" charset="0"/>
              </a:rPr>
              <a:t>lymphocytes </a:t>
            </a:r>
            <a:r>
              <a:rPr lang="en-US" sz="1600" dirty="0">
                <a:latin typeface="Palatino Linotype" panose="02040502050505030304" pitchFamily="18" charset="0"/>
              </a:rPr>
              <a:t>recognize peptides displayed by MHC </a:t>
            </a:r>
            <a:r>
              <a:rPr lang="sr-Latn-RS" sz="1600" dirty="0">
                <a:latin typeface="Palatino Linotype" panose="02040502050505030304" pitchFamily="18" charset="0"/>
              </a:rPr>
              <a:t>I </a:t>
            </a:r>
            <a:r>
              <a:rPr lang="en-US" sz="1600" dirty="0">
                <a:latin typeface="Palatino Linotype" panose="02040502050505030304" pitchFamily="18" charset="0"/>
              </a:rPr>
              <a:t>molecules on the surface </a:t>
            </a:r>
            <a:r>
              <a:rPr lang="sr-Latn-RS" sz="1600" dirty="0">
                <a:latin typeface="Palatino Linotype" panose="02040502050505030304" pitchFamily="18" charset="0"/>
              </a:rPr>
              <a:t>of </a:t>
            </a:r>
            <a:r>
              <a:rPr lang="en-US" sz="1600" dirty="0">
                <a:latin typeface="Palatino Linotype" panose="02040502050505030304" pitchFamily="18" charset="0"/>
              </a:rPr>
              <a:t>infected cell</a:t>
            </a:r>
            <a:r>
              <a:rPr lang="sr-Latn-RS" sz="1600" dirty="0">
                <a:latin typeface="Palatino Linotype" panose="02040502050505030304" pitchFamily="18" charset="0"/>
              </a:rPr>
              <a:t>s </a:t>
            </a:r>
            <a:r>
              <a:rPr lang="en-US" sz="1600" dirty="0">
                <a:latin typeface="Palatino Linotype" panose="02040502050505030304" pitchFamily="18" charset="0"/>
              </a:rPr>
              <a:t>or tumor cell</a:t>
            </a:r>
            <a:r>
              <a:rPr lang="sr-Latn-RS" sz="1600" dirty="0">
                <a:latin typeface="Palatino Linotype" panose="02040502050505030304" pitchFamily="18" charset="0"/>
              </a:rPr>
              <a:t>s</a:t>
            </a:r>
            <a:r>
              <a:rPr lang="en-US" sz="1600" dirty="0">
                <a:latin typeface="Palatino Linotype" panose="02040502050505030304" pitchFamily="18" charset="0"/>
              </a:rPr>
              <a:t>, and kill these cells.</a:t>
            </a:r>
          </a:p>
          <a:p>
            <a:endParaRPr lang="sr-Latn-RS" sz="1600" dirty="0">
              <a:solidFill>
                <a:srgbClr val="0000FF"/>
              </a:solidFill>
              <a:latin typeface="Palatino Linotype" panose="02040502050505030304" pitchFamily="18" charset="0"/>
            </a:endParaRPr>
          </a:p>
          <a:p>
            <a:r>
              <a:rPr lang="en-US" sz="1600" dirty="0">
                <a:solidFill>
                  <a:srgbClr val="0000FF"/>
                </a:solidFill>
                <a:latin typeface="Palatino Linotype" panose="02040502050505030304" pitchFamily="18" charset="0"/>
              </a:rPr>
              <a:t>Regulatory T cells</a:t>
            </a:r>
            <a:r>
              <a:rPr lang="en-US" sz="1600" dirty="0">
                <a:latin typeface="Palatino Linotype" panose="02040502050505030304" pitchFamily="18" charset="0"/>
              </a:rPr>
              <a:t> limit the activation of other lymphocytes, especially of T cells, and prevent autoimmunity.</a:t>
            </a:r>
          </a:p>
        </p:txBody>
      </p:sp>
    </p:spTree>
    <p:extLst>
      <p:ext uri="{BB962C8B-B14F-4D97-AF65-F5344CB8AC3E}">
        <p14:creationId xmlns:p14="http://schemas.microsoft.com/office/powerpoint/2010/main" val="3071052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696196921"/>
              </p:ext>
            </p:extLst>
          </p:nvPr>
        </p:nvGraphicFramePr>
        <p:xfrm>
          <a:off x="3048000" y="404664"/>
          <a:ext cx="3048000" cy="1158240"/>
        </p:xfrm>
        <a:graphic>
          <a:graphicData uri="http://schemas.openxmlformats.org/drawingml/2006/table">
            <a:tbl>
              <a:tblPr/>
              <a:tblGrid>
                <a:gridCol w="3048000">
                  <a:extLst>
                    <a:ext uri="{9D8B030D-6E8A-4147-A177-3AD203B41FA5}">
                      <a16:colId xmlns:a16="http://schemas.microsoft.com/office/drawing/2014/main" val="20000"/>
                    </a:ext>
                  </a:extLst>
                </a:gridCol>
              </a:tblGrid>
              <a:tr h="0">
                <a:tc>
                  <a:txBody>
                    <a:bodyPr/>
                    <a:lstStyle/>
                    <a:p>
                      <a:pPr marL="0" marR="0" algn="ctr" rtl="0">
                        <a:spcBef>
                          <a:spcPts val="0"/>
                        </a:spcBef>
                        <a:spcAft>
                          <a:spcPts val="0"/>
                        </a:spcAft>
                      </a:pPr>
                      <a:endParaRPr lang="en-US" sz="1200" dirty="0">
                        <a:latin typeface="Palatino Linotype" pitchFamily="18" charset="0"/>
                        <a:ea typeface="Times New Roman"/>
                        <a:cs typeface="Times New Roman"/>
                      </a:endParaRPr>
                    </a:p>
                    <a:p>
                      <a:pPr marL="0" marR="0" algn="ctr" rtl="0">
                        <a:spcBef>
                          <a:spcPts val="0"/>
                        </a:spcBef>
                        <a:spcAft>
                          <a:spcPts val="0"/>
                        </a:spcAft>
                      </a:pPr>
                      <a:r>
                        <a:rPr lang="en-GB" sz="1600" b="1" dirty="0">
                          <a:latin typeface="Palatino Linotype" pitchFamily="18" charset="0"/>
                          <a:ea typeface="Times New Roman"/>
                          <a:cs typeface="Times New Roman"/>
                        </a:rPr>
                        <a:t>Monday: </a:t>
                      </a:r>
                      <a:r>
                        <a:rPr lang="sr-Cyrl-RS" sz="1600" b="1" dirty="0">
                          <a:latin typeface="Palatino Linotype" pitchFamily="18" charset="0"/>
                          <a:ea typeface="Times New Roman"/>
                          <a:cs typeface="Times New Roman"/>
                        </a:rPr>
                        <a:t>12</a:t>
                      </a:r>
                      <a:r>
                        <a:rPr lang="en-GB" sz="1600" b="1" dirty="0">
                          <a:latin typeface="Palatino Linotype" pitchFamily="18" charset="0"/>
                          <a:ea typeface="Times New Roman"/>
                          <a:cs typeface="Times New Roman"/>
                        </a:rPr>
                        <a:t>.</a:t>
                      </a:r>
                      <a:r>
                        <a:rPr lang="sr-Cyrl-RS" sz="1600" b="1" dirty="0">
                          <a:latin typeface="Palatino Linotype" pitchFamily="18" charset="0"/>
                          <a:ea typeface="Times New Roman"/>
                          <a:cs typeface="Times New Roman"/>
                        </a:rPr>
                        <a:t>15</a:t>
                      </a:r>
                      <a:r>
                        <a:rPr lang="en-GB" sz="1600" b="1" dirty="0">
                          <a:latin typeface="Palatino Linotype" pitchFamily="18" charset="0"/>
                          <a:ea typeface="Times New Roman"/>
                          <a:cs typeface="Times New Roman"/>
                        </a:rPr>
                        <a:t>-1</a:t>
                      </a:r>
                      <a:r>
                        <a:rPr lang="sr-Cyrl-RS" sz="1600" b="1" dirty="0">
                          <a:latin typeface="Palatino Linotype" pitchFamily="18" charset="0"/>
                          <a:ea typeface="Times New Roman"/>
                          <a:cs typeface="Times New Roman"/>
                        </a:rPr>
                        <a:t>4</a:t>
                      </a:r>
                      <a:r>
                        <a:rPr lang="en-GB" sz="1600" b="1" dirty="0">
                          <a:latin typeface="Palatino Linotype" pitchFamily="18" charset="0"/>
                          <a:ea typeface="Times New Roman"/>
                          <a:cs typeface="Times New Roman"/>
                        </a:rPr>
                        <a:t>.</a:t>
                      </a:r>
                      <a:r>
                        <a:rPr lang="en-US" sz="1600" b="1" dirty="0">
                          <a:latin typeface="Palatino Linotype" pitchFamily="18" charset="0"/>
                          <a:ea typeface="Times New Roman"/>
                          <a:cs typeface="Times New Roman"/>
                        </a:rPr>
                        <a:t>1</a:t>
                      </a:r>
                      <a:r>
                        <a:rPr lang="en-GB" sz="1600" b="1" dirty="0">
                          <a:latin typeface="Palatino Linotype" pitchFamily="18" charset="0"/>
                          <a:ea typeface="Times New Roman"/>
                          <a:cs typeface="Times New Roman"/>
                        </a:rPr>
                        <a:t>5</a:t>
                      </a:r>
                    </a:p>
                    <a:p>
                      <a:pPr marL="0" marR="0" algn="ctr" rtl="0">
                        <a:spcBef>
                          <a:spcPts val="0"/>
                        </a:spcBef>
                        <a:spcAft>
                          <a:spcPts val="0"/>
                        </a:spcAft>
                      </a:pPr>
                      <a:endParaRPr lang="en-GB" sz="1600" b="1" dirty="0">
                        <a:latin typeface="Palatino Linotype" pitchFamily="18" charset="0"/>
                        <a:ea typeface="Times New Roman"/>
                        <a:cs typeface="Times New Roman"/>
                      </a:endParaRPr>
                    </a:p>
                    <a:p>
                      <a:pPr marL="0" marR="0" algn="ctr" rtl="0">
                        <a:spcBef>
                          <a:spcPts val="0"/>
                        </a:spcBef>
                        <a:spcAft>
                          <a:spcPts val="0"/>
                        </a:spcAft>
                      </a:pPr>
                      <a:r>
                        <a:rPr lang="en-GB" sz="1600" b="1" dirty="0">
                          <a:latin typeface="Palatino Linotype" pitchFamily="18" charset="0"/>
                          <a:ea typeface="Times New Roman"/>
                          <a:cs typeface="Times New Roman"/>
                        </a:rPr>
                        <a:t>Internal clinic hall</a:t>
                      </a:r>
                    </a:p>
                    <a:p>
                      <a:pPr marL="0" marR="0" algn="ctr" rtl="0">
                        <a:spcBef>
                          <a:spcPts val="0"/>
                        </a:spcBef>
                        <a:spcAft>
                          <a:spcPts val="0"/>
                        </a:spcAft>
                      </a:pPr>
                      <a:endParaRPr lang="en-GB" sz="1600" b="1" dirty="0">
                        <a:latin typeface="Palatino Linotype" pitchFamily="18" charset="0"/>
                        <a:ea typeface="Times New Roman"/>
                        <a:cs typeface="Times New Roman"/>
                      </a:endParaRPr>
                    </a:p>
                  </a:txBody>
                  <a:tcPr marL="68580" marR="68580" marT="0" marB="0">
                    <a:lnL w="19050" cap="flat" cmpd="sng" algn="ctr">
                      <a:solidFill>
                        <a:srgbClr val="000000"/>
                      </a:solidFill>
                      <a:prstDash val="dash"/>
                      <a:round/>
                      <a:headEnd type="none" w="med" len="med"/>
                      <a:tailEnd type="none" w="med" len="med"/>
                    </a:lnL>
                    <a:lnR w="19050" cap="flat" cmpd="sng" algn="ctr">
                      <a:solidFill>
                        <a:srgbClr val="000000"/>
                      </a:solidFill>
                      <a:prstDash val="dash"/>
                      <a:round/>
                      <a:headEnd type="none" w="med" len="med"/>
                      <a:tailEnd type="none" w="med" len="med"/>
                    </a:lnR>
                    <a:lnT w="19050" cap="flat" cmpd="sng" algn="ctr">
                      <a:solidFill>
                        <a:srgbClr val="000000"/>
                      </a:solidFill>
                      <a:prstDash val="dash"/>
                      <a:round/>
                      <a:headEnd type="none" w="med" len="med"/>
                      <a:tailEnd type="none" w="med" len="med"/>
                    </a:lnT>
                    <a:lnB w="19050" cap="flat" cmpd="sng" algn="ctr">
                      <a:solidFill>
                        <a:srgbClr val="000000"/>
                      </a:solidFill>
                      <a:prstDash val="dash"/>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89089" name="Rectangle 1"/>
          <p:cNvSpPr>
            <a:spLocks noChangeArrowheads="1"/>
          </p:cNvSpPr>
          <p:nvPr/>
        </p:nvSpPr>
        <p:spPr bwMode="auto">
          <a:xfrm>
            <a:off x="3147571" y="44624"/>
            <a:ext cx="2848857"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600" b="1" i="0" u="none" strike="noStrike" cap="none" normalizeH="0" baseline="0" dirty="0">
                <a:ln>
                  <a:noFill/>
                </a:ln>
                <a:solidFill>
                  <a:srgbClr val="000000"/>
                </a:solidFill>
                <a:effectLst/>
                <a:latin typeface="Palatino Linotype" pitchFamily="18" charset="0"/>
                <a:ea typeface="Times New Roman" pitchFamily="18" charset="0"/>
                <a:cs typeface="Arial" pitchFamily="34" charset="0"/>
              </a:rPr>
              <a:t>LECTURE SCHEDULE</a:t>
            </a:r>
            <a:endParaRPr kumimoji="0" lang="sr-Cyrl-CS" sz="1800" b="0" i="0" u="none" strike="noStrike" cap="none" normalizeH="0" baseline="0" dirty="0">
              <a:ln>
                <a:noFill/>
              </a:ln>
              <a:solidFill>
                <a:schemeClr val="tx1"/>
              </a:solidFill>
              <a:effectLst/>
              <a:latin typeface="Palatino Linotype" pitchFamily="18" charset="0"/>
              <a:cs typeface="Arial" pitchFamily="34" charset="0"/>
            </a:endParaRPr>
          </a:p>
        </p:txBody>
      </p:sp>
      <p:sp>
        <p:nvSpPr>
          <p:cNvPr id="6" name="Rectangle 1"/>
          <p:cNvSpPr>
            <a:spLocks noChangeArrowheads="1"/>
          </p:cNvSpPr>
          <p:nvPr/>
        </p:nvSpPr>
        <p:spPr bwMode="auto">
          <a:xfrm>
            <a:off x="3127834" y="3450486"/>
            <a:ext cx="2856872"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600" b="1" i="0" u="none" strike="noStrike" cap="none" normalizeH="0" baseline="0" dirty="0">
                <a:ln>
                  <a:noFill/>
                </a:ln>
                <a:solidFill>
                  <a:srgbClr val="000000"/>
                </a:solidFill>
                <a:effectLst/>
                <a:latin typeface="Palatino Linotype" pitchFamily="18" charset="0"/>
                <a:ea typeface="Times New Roman" pitchFamily="18" charset="0"/>
                <a:cs typeface="Arial" pitchFamily="34" charset="0"/>
              </a:rPr>
              <a:t>SCHEDULE OF EXERCISES</a:t>
            </a:r>
          </a:p>
        </p:txBody>
      </p:sp>
      <p:graphicFrame>
        <p:nvGraphicFramePr>
          <p:cNvPr id="2" name="Table 1">
            <a:extLst>
              <a:ext uri="{FF2B5EF4-FFF2-40B4-BE49-F238E27FC236}">
                <a16:creationId xmlns:a16="http://schemas.microsoft.com/office/drawing/2014/main" id="{172E7EE8-E855-EECD-A400-585DE7554345}"/>
              </a:ext>
            </a:extLst>
          </p:cNvPr>
          <p:cNvGraphicFramePr>
            <a:graphicFrameLocks noGrp="1"/>
          </p:cNvGraphicFramePr>
          <p:nvPr>
            <p:extLst>
              <p:ext uri="{D42A27DB-BD31-4B8C-83A1-F6EECF244321}">
                <p14:modId xmlns:p14="http://schemas.microsoft.com/office/powerpoint/2010/main" val="907512532"/>
              </p:ext>
            </p:extLst>
          </p:nvPr>
        </p:nvGraphicFramePr>
        <p:xfrm>
          <a:off x="3036168" y="4043144"/>
          <a:ext cx="3048000" cy="1158240"/>
        </p:xfrm>
        <a:graphic>
          <a:graphicData uri="http://schemas.openxmlformats.org/drawingml/2006/table">
            <a:tbl>
              <a:tblPr/>
              <a:tblGrid>
                <a:gridCol w="3048000">
                  <a:extLst>
                    <a:ext uri="{9D8B030D-6E8A-4147-A177-3AD203B41FA5}">
                      <a16:colId xmlns:a16="http://schemas.microsoft.com/office/drawing/2014/main" val="20000"/>
                    </a:ext>
                  </a:extLst>
                </a:gridCol>
              </a:tblGrid>
              <a:tr h="0">
                <a:tc>
                  <a:txBody>
                    <a:bodyPr/>
                    <a:lstStyle/>
                    <a:p>
                      <a:pPr marL="0" marR="0" algn="ctr" rtl="0">
                        <a:spcBef>
                          <a:spcPts val="0"/>
                        </a:spcBef>
                        <a:spcAft>
                          <a:spcPts val="0"/>
                        </a:spcAft>
                      </a:pPr>
                      <a:endParaRPr lang="en-US" sz="1200" dirty="0">
                        <a:latin typeface="Palatino Linotype" pitchFamily="18" charset="0"/>
                        <a:ea typeface="Times New Roman"/>
                        <a:cs typeface="Times New Roman"/>
                      </a:endParaRPr>
                    </a:p>
                    <a:p>
                      <a:pPr marL="0" marR="0" algn="ctr" rtl="0">
                        <a:spcBef>
                          <a:spcPts val="0"/>
                        </a:spcBef>
                        <a:spcAft>
                          <a:spcPts val="0"/>
                        </a:spcAft>
                      </a:pPr>
                      <a:r>
                        <a:rPr lang="en-GB" sz="1600" b="1" dirty="0">
                          <a:latin typeface="Palatino Linotype" pitchFamily="18" charset="0"/>
                          <a:ea typeface="Times New Roman"/>
                          <a:cs typeface="Times New Roman"/>
                        </a:rPr>
                        <a:t>Monday: 1</a:t>
                      </a:r>
                      <a:r>
                        <a:rPr lang="en-US" sz="1600" b="1" dirty="0">
                          <a:latin typeface="Palatino Linotype" pitchFamily="18" charset="0"/>
                          <a:ea typeface="Times New Roman"/>
                          <a:cs typeface="Times New Roman"/>
                        </a:rPr>
                        <a:t>4</a:t>
                      </a:r>
                      <a:r>
                        <a:rPr lang="en-GB" sz="1600" b="1" dirty="0">
                          <a:latin typeface="Palatino Linotype" pitchFamily="18" charset="0"/>
                          <a:ea typeface="Times New Roman"/>
                          <a:cs typeface="Times New Roman"/>
                        </a:rPr>
                        <a:t>.</a:t>
                      </a:r>
                      <a:r>
                        <a:rPr lang="en-US" sz="1600" b="1" dirty="0">
                          <a:latin typeface="Palatino Linotype" pitchFamily="18" charset="0"/>
                          <a:ea typeface="Times New Roman"/>
                          <a:cs typeface="Times New Roman"/>
                        </a:rPr>
                        <a:t>3</a:t>
                      </a:r>
                      <a:r>
                        <a:rPr lang="en-GB" sz="1600" b="1" dirty="0">
                          <a:latin typeface="Palatino Linotype" pitchFamily="18" charset="0"/>
                          <a:ea typeface="Times New Roman"/>
                          <a:cs typeface="Times New Roman"/>
                        </a:rPr>
                        <a:t>0-1</a:t>
                      </a:r>
                      <a:r>
                        <a:rPr lang="en-US" sz="1600" b="1" dirty="0">
                          <a:latin typeface="Palatino Linotype" pitchFamily="18" charset="0"/>
                          <a:ea typeface="Times New Roman"/>
                          <a:cs typeface="Times New Roman"/>
                        </a:rPr>
                        <a:t>6</a:t>
                      </a:r>
                      <a:r>
                        <a:rPr lang="en-GB" sz="1600" b="1" dirty="0">
                          <a:latin typeface="Palatino Linotype" pitchFamily="18" charset="0"/>
                          <a:ea typeface="Times New Roman"/>
                          <a:cs typeface="Times New Roman"/>
                        </a:rPr>
                        <a:t>.</a:t>
                      </a:r>
                      <a:r>
                        <a:rPr lang="en-US" sz="1600" b="1" dirty="0">
                          <a:latin typeface="Palatino Linotype" pitchFamily="18" charset="0"/>
                          <a:ea typeface="Times New Roman"/>
                          <a:cs typeface="Times New Roman"/>
                        </a:rPr>
                        <a:t>4</a:t>
                      </a:r>
                      <a:r>
                        <a:rPr lang="en-GB" sz="1600" b="1" dirty="0">
                          <a:latin typeface="Palatino Linotype" pitchFamily="18" charset="0"/>
                          <a:ea typeface="Times New Roman"/>
                          <a:cs typeface="Times New Roman"/>
                        </a:rPr>
                        <a:t>5</a:t>
                      </a:r>
                    </a:p>
                    <a:p>
                      <a:pPr marL="0" marR="0" algn="ctr" rtl="0">
                        <a:spcBef>
                          <a:spcPts val="0"/>
                        </a:spcBef>
                        <a:spcAft>
                          <a:spcPts val="0"/>
                        </a:spcAft>
                      </a:pPr>
                      <a:r>
                        <a:rPr lang="en-GB" sz="1600" b="1" dirty="0">
                          <a:latin typeface="Palatino Linotype" pitchFamily="18" charset="0"/>
                          <a:ea typeface="Times New Roman"/>
                          <a:cs typeface="Times New Roman"/>
                        </a:rPr>
                        <a:t>V31/</a:t>
                      </a:r>
                      <a:r>
                        <a:rPr lang="en-US" sz="1600" b="1" dirty="0">
                          <a:latin typeface="Palatino Linotype" pitchFamily="18" charset="0"/>
                          <a:ea typeface="Times New Roman"/>
                          <a:cs typeface="Times New Roman"/>
                        </a:rPr>
                        <a:t>V32/V33</a:t>
                      </a:r>
                      <a:r>
                        <a:rPr lang="en-GB" sz="1600" b="1" dirty="0">
                          <a:latin typeface="Palatino Linotype" pitchFamily="18" charset="0"/>
                          <a:ea typeface="Times New Roman"/>
                          <a:cs typeface="Times New Roman"/>
                        </a:rPr>
                        <a:t> </a:t>
                      </a:r>
                    </a:p>
                    <a:p>
                      <a:pPr marL="0" marR="0" algn="ctr" rtl="0">
                        <a:spcBef>
                          <a:spcPts val="0"/>
                        </a:spcBef>
                        <a:spcAft>
                          <a:spcPts val="0"/>
                        </a:spcAft>
                      </a:pPr>
                      <a:r>
                        <a:rPr lang="en-GB" sz="1600" b="1" dirty="0">
                          <a:latin typeface="Palatino Linotype" pitchFamily="18" charset="0"/>
                          <a:ea typeface="Times New Roman"/>
                          <a:cs typeface="Times New Roman"/>
                        </a:rPr>
                        <a:t>(Institute building)</a:t>
                      </a:r>
                    </a:p>
                    <a:p>
                      <a:pPr marL="0" marR="0" algn="ctr" rtl="0">
                        <a:spcBef>
                          <a:spcPts val="0"/>
                        </a:spcBef>
                        <a:spcAft>
                          <a:spcPts val="0"/>
                        </a:spcAft>
                      </a:pPr>
                      <a:endParaRPr lang="en-GB" sz="1600" b="1" dirty="0">
                        <a:latin typeface="Palatino Linotype" pitchFamily="18" charset="0"/>
                        <a:ea typeface="Times New Roman"/>
                        <a:cs typeface="Times New Roman"/>
                      </a:endParaRPr>
                    </a:p>
                  </a:txBody>
                  <a:tcPr marL="68580" marR="68580" marT="0" marB="0">
                    <a:lnL w="19050" cap="flat" cmpd="sng" algn="ctr">
                      <a:solidFill>
                        <a:srgbClr val="000000"/>
                      </a:solidFill>
                      <a:prstDash val="dash"/>
                      <a:round/>
                      <a:headEnd type="none" w="med" len="med"/>
                      <a:tailEnd type="none" w="med" len="med"/>
                    </a:lnL>
                    <a:lnR w="19050" cap="flat" cmpd="sng" algn="ctr">
                      <a:solidFill>
                        <a:srgbClr val="000000"/>
                      </a:solidFill>
                      <a:prstDash val="dash"/>
                      <a:round/>
                      <a:headEnd type="none" w="med" len="med"/>
                      <a:tailEnd type="none" w="med" len="med"/>
                    </a:lnR>
                    <a:lnT w="19050" cap="flat" cmpd="sng" algn="ctr">
                      <a:solidFill>
                        <a:srgbClr val="000000"/>
                      </a:solidFill>
                      <a:prstDash val="dash"/>
                      <a:round/>
                      <a:headEnd type="none" w="med" len="med"/>
                      <a:tailEnd type="none" w="med" len="med"/>
                    </a:lnT>
                    <a:lnB w="19050" cap="flat" cmpd="sng" algn="ctr">
                      <a:solidFill>
                        <a:srgbClr val="000000"/>
                      </a:solidFill>
                      <a:prstDash val="dash"/>
                      <a:round/>
                      <a:headEnd type="none" w="med" len="med"/>
                      <a:tailEnd type="none" w="med" len="med"/>
                    </a:lnB>
                  </a:tcPr>
                </a:tc>
                <a:extLst>
                  <a:ext uri="{0D108BD9-81ED-4DB2-BD59-A6C34878D82A}">
                    <a16:rowId xmlns:a16="http://schemas.microsoft.com/office/drawing/2014/main" val="10000"/>
                  </a:ext>
                </a:extLst>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585395F-7E44-43FD-C2A1-C2F573AD3819}"/>
              </a:ext>
            </a:extLst>
          </p:cNvPr>
          <p:cNvPicPr>
            <a:picLocks noGrp="1" noChangeAspect="1"/>
          </p:cNvPicPr>
          <p:nvPr>
            <p:ph idx="1"/>
          </p:nvPr>
        </p:nvPicPr>
        <p:blipFill>
          <a:blip r:embed="rId2"/>
          <a:stretch>
            <a:fillRect/>
          </a:stretch>
        </p:blipFill>
        <p:spPr>
          <a:xfrm>
            <a:off x="1331640" y="1484784"/>
            <a:ext cx="6547442" cy="5145082"/>
          </a:xfrm>
        </p:spPr>
      </p:pic>
      <p:sp>
        <p:nvSpPr>
          <p:cNvPr id="3" name="Title 1">
            <a:extLst>
              <a:ext uri="{FF2B5EF4-FFF2-40B4-BE49-F238E27FC236}">
                <a16:creationId xmlns:a16="http://schemas.microsoft.com/office/drawing/2014/main" id="{BBF6748C-336F-BB81-3331-907B64C6DF63}"/>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rtl="0">
              <a:defRPr/>
            </a:pPr>
            <a:r>
              <a:rPr lang="en-GB" sz="3200" b="1" dirty="0">
                <a:solidFill>
                  <a:schemeClr val="bg1"/>
                </a:solidFill>
                <a:latin typeface="Palatino Linotype" pitchFamily="18" charset="0"/>
              </a:rPr>
              <a:t>Lymphocyte maturation</a:t>
            </a:r>
          </a:p>
        </p:txBody>
      </p:sp>
    </p:spTree>
    <p:extLst>
      <p:ext uri="{BB962C8B-B14F-4D97-AF65-F5344CB8AC3E}">
        <p14:creationId xmlns:p14="http://schemas.microsoft.com/office/powerpoint/2010/main" val="14236904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915A75-1D6D-8337-C70B-1EFB95EF13E3}"/>
              </a:ext>
            </a:extLst>
          </p:cNvPr>
          <p:cNvSpPr>
            <a:spLocks noGrp="1"/>
          </p:cNvSpPr>
          <p:nvPr>
            <p:ph idx="1"/>
          </p:nvPr>
        </p:nvSpPr>
        <p:spPr>
          <a:xfrm>
            <a:off x="457200" y="1600200"/>
            <a:ext cx="8363272" cy="4525963"/>
          </a:xfrm>
        </p:spPr>
        <p:txBody>
          <a:bodyPr>
            <a:normAutofit fontScale="85000" lnSpcReduction="10000"/>
          </a:bodyPr>
          <a:lstStyle/>
          <a:p>
            <a:pPr marL="0" indent="0" algn="just">
              <a:buNone/>
            </a:pPr>
            <a:r>
              <a:rPr lang="en-GB" sz="2800" i="0" u="none" strike="noStrike" dirty="0">
                <a:solidFill>
                  <a:srgbClr val="0000FF"/>
                </a:solidFill>
                <a:effectLst/>
                <a:latin typeface="Palatino Linotype" panose="02040502050505030304" pitchFamily="18" charset="0"/>
              </a:rPr>
              <a:t>Na</a:t>
            </a:r>
            <a:r>
              <a:rPr lang="sr-Latn-RS" sz="2800" i="0" u="none" strike="noStrike" dirty="0">
                <a:solidFill>
                  <a:srgbClr val="0000FF"/>
                </a:solidFill>
                <a:effectLst/>
                <a:latin typeface="Palatino Linotype" panose="02040502050505030304" pitchFamily="18" charset="0"/>
              </a:rPr>
              <a:t>i</a:t>
            </a:r>
            <a:r>
              <a:rPr lang="en-GB" sz="2800" i="0" u="none" strike="noStrike" dirty="0" err="1">
                <a:solidFill>
                  <a:srgbClr val="0000FF"/>
                </a:solidFill>
                <a:effectLst/>
                <a:latin typeface="Palatino Linotype" panose="02040502050505030304" pitchFamily="18" charset="0"/>
              </a:rPr>
              <a:t>ve</a:t>
            </a:r>
            <a:r>
              <a:rPr lang="en-GB" sz="2800" i="0" u="none" strike="noStrike" dirty="0">
                <a:solidFill>
                  <a:srgbClr val="0000FF"/>
                </a:solidFill>
                <a:effectLst/>
                <a:latin typeface="Palatino Linotype" panose="02040502050505030304" pitchFamily="18" charset="0"/>
              </a:rPr>
              <a:t> </a:t>
            </a:r>
            <a:r>
              <a:rPr lang="en-GB" sz="2800" i="0" u="none" strike="noStrike" dirty="0">
                <a:solidFill>
                  <a:srgbClr val="000000"/>
                </a:solidFill>
                <a:effectLst/>
                <a:latin typeface="Palatino Linotype" panose="02040502050505030304" pitchFamily="18" charset="0"/>
              </a:rPr>
              <a:t>(innocent) lymphocytes – mature immunocompetent </a:t>
            </a:r>
            <a:r>
              <a:rPr lang="en-GB" sz="2800" i="0" u="none" strike="noStrike" dirty="0" err="1">
                <a:solidFill>
                  <a:srgbClr val="000000"/>
                </a:solidFill>
                <a:effectLst/>
                <a:latin typeface="Palatino Linotype" panose="02040502050505030304" pitchFamily="18" charset="0"/>
              </a:rPr>
              <a:t>lymphocytes.They</a:t>
            </a:r>
            <a:r>
              <a:rPr lang="en-GB" sz="2800" i="0" u="none" strike="noStrike" dirty="0">
                <a:solidFill>
                  <a:srgbClr val="000000"/>
                </a:solidFill>
                <a:effectLst/>
                <a:latin typeface="Palatino Linotype" panose="02040502050505030304" pitchFamily="18" charset="0"/>
              </a:rPr>
              <a:t> recognize the antigen but are not functionally able to eliminate it.</a:t>
            </a:r>
          </a:p>
          <a:p>
            <a:pPr marL="0" indent="0" algn="just">
              <a:buNone/>
            </a:pPr>
            <a:endParaRPr lang="en-GB" sz="2800" i="0" u="none" strike="noStrike" dirty="0">
              <a:solidFill>
                <a:srgbClr val="000000"/>
              </a:solidFill>
              <a:effectLst/>
              <a:latin typeface="Palatino Linotype" panose="02040502050505030304" pitchFamily="18" charset="0"/>
            </a:endParaRPr>
          </a:p>
          <a:p>
            <a:pPr marL="0" indent="0" algn="just">
              <a:buNone/>
            </a:pPr>
            <a:r>
              <a:rPr lang="en-GB" sz="2800" i="0" u="none" strike="noStrike" dirty="0">
                <a:solidFill>
                  <a:srgbClr val="0000FF"/>
                </a:solidFill>
                <a:effectLst/>
                <a:latin typeface="Palatino Linotype" panose="02040502050505030304" pitchFamily="18" charset="0"/>
              </a:rPr>
              <a:t>Effector</a:t>
            </a:r>
            <a:r>
              <a:rPr lang="en-GB" sz="2800" i="0" u="none" strike="noStrike" dirty="0">
                <a:solidFill>
                  <a:srgbClr val="000000"/>
                </a:solidFill>
                <a:effectLst/>
                <a:latin typeface="Palatino Linotype" panose="02040502050505030304" pitchFamily="18" charset="0"/>
              </a:rPr>
              <a:t> lymphocytes – able to recognize and Eliminate the antigen. </a:t>
            </a:r>
          </a:p>
          <a:p>
            <a:pPr marL="0" indent="0" algn="just">
              <a:buNone/>
            </a:pPr>
            <a:endParaRPr lang="en-GB" sz="2800" i="0" u="none" strike="noStrike" dirty="0">
              <a:solidFill>
                <a:srgbClr val="000000"/>
              </a:solidFill>
              <a:effectLst/>
              <a:latin typeface="Palatino Linotype" panose="02040502050505030304" pitchFamily="18" charset="0"/>
            </a:endParaRPr>
          </a:p>
          <a:p>
            <a:pPr marL="0" indent="0" algn="just">
              <a:buNone/>
            </a:pPr>
            <a:r>
              <a:rPr lang="en-GB" sz="2800" i="0" u="none" strike="noStrike" dirty="0">
                <a:solidFill>
                  <a:srgbClr val="0000FF"/>
                </a:solidFill>
                <a:effectLst/>
                <a:latin typeface="Palatino Linotype" panose="02040502050505030304" pitchFamily="18" charset="0"/>
              </a:rPr>
              <a:t>Memory</a:t>
            </a:r>
            <a:r>
              <a:rPr lang="en-GB" sz="2800" i="0" u="none" strike="noStrike" dirty="0">
                <a:solidFill>
                  <a:srgbClr val="000000"/>
                </a:solidFill>
                <a:effectLst/>
                <a:latin typeface="Palatino Linotype" panose="02040502050505030304" pitchFamily="18" charset="0"/>
              </a:rPr>
              <a:t> lymphocytes</a:t>
            </a:r>
            <a:r>
              <a:rPr lang="sr-Latn-RS" sz="2800" i="0" u="none" strike="noStrike" dirty="0">
                <a:solidFill>
                  <a:srgbClr val="000000"/>
                </a:solidFill>
                <a:effectLst/>
                <a:latin typeface="Palatino Linotype" panose="02040502050505030304" pitchFamily="18" charset="0"/>
              </a:rPr>
              <a:t> </a:t>
            </a:r>
            <a:r>
              <a:rPr lang="en-US" sz="2800" dirty="0">
                <a:solidFill>
                  <a:srgbClr val="000000"/>
                </a:solidFill>
                <a:latin typeface="Palatino Linotype" panose="02040502050505030304" pitchFamily="18" charset="0"/>
              </a:rPr>
              <a:t>are functionally inactive; they do not perform</a:t>
            </a:r>
            <a:r>
              <a:rPr lang="sr-Latn-RS" sz="2800" dirty="0">
                <a:solidFill>
                  <a:srgbClr val="000000"/>
                </a:solidFill>
                <a:latin typeface="Palatino Linotype" panose="02040502050505030304" pitchFamily="18" charset="0"/>
              </a:rPr>
              <a:t> </a:t>
            </a:r>
            <a:r>
              <a:rPr lang="en-US" sz="2800" dirty="0">
                <a:solidFill>
                  <a:srgbClr val="000000"/>
                </a:solidFill>
                <a:latin typeface="Palatino Linotype" panose="02040502050505030304" pitchFamily="18" charset="0"/>
              </a:rPr>
              <a:t>effector functions unless stimulated by antigen.</a:t>
            </a:r>
            <a:r>
              <a:rPr lang="sr-Latn-RS" sz="2800" dirty="0">
                <a:solidFill>
                  <a:srgbClr val="000000"/>
                </a:solidFill>
                <a:latin typeface="Palatino Linotype" panose="02040502050505030304" pitchFamily="18" charset="0"/>
              </a:rPr>
              <a:t> </a:t>
            </a:r>
            <a:r>
              <a:rPr lang="en-US" sz="2800" dirty="0">
                <a:solidFill>
                  <a:srgbClr val="000000"/>
                </a:solidFill>
                <a:latin typeface="Palatino Linotype" panose="02040502050505030304" pitchFamily="18" charset="0"/>
              </a:rPr>
              <a:t>When </a:t>
            </a:r>
            <a:r>
              <a:rPr lang="sr-Latn-RS" sz="2800" dirty="0">
                <a:solidFill>
                  <a:srgbClr val="000000"/>
                </a:solidFill>
                <a:latin typeface="Palatino Linotype" panose="02040502050505030304" pitchFamily="18" charset="0"/>
              </a:rPr>
              <a:t>t</a:t>
            </a:r>
            <a:r>
              <a:rPr lang="en-GB" sz="2800" dirty="0">
                <a:solidFill>
                  <a:srgbClr val="000000"/>
                </a:solidFill>
                <a:latin typeface="Palatino Linotype" panose="02040502050505030304" pitchFamily="18" charset="0"/>
              </a:rPr>
              <a:t>he</a:t>
            </a:r>
            <a:r>
              <a:rPr lang="sr-Latn-RS" sz="2800" dirty="0">
                <a:solidFill>
                  <a:srgbClr val="000000"/>
                </a:solidFill>
                <a:latin typeface="Palatino Linotype" panose="02040502050505030304" pitchFamily="18" charset="0"/>
              </a:rPr>
              <a:t>se</a:t>
            </a:r>
            <a:r>
              <a:rPr lang="en-US" sz="2800" dirty="0">
                <a:solidFill>
                  <a:srgbClr val="000000"/>
                </a:solidFill>
                <a:latin typeface="Palatino Linotype" panose="02040502050505030304" pitchFamily="18" charset="0"/>
              </a:rPr>
              <a:t> cells encounter the same antigen that</a:t>
            </a:r>
          </a:p>
          <a:p>
            <a:pPr marL="0" indent="0" algn="just">
              <a:buNone/>
            </a:pPr>
            <a:r>
              <a:rPr lang="en-US" sz="2800" dirty="0">
                <a:solidFill>
                  <a:srgbClr val="000000"/>
                </a:solidFill>
                <a:latin typeface="Palatino Linotype" panose="02040502050505030304" pitchFamily="18" charset="0"/>
              </a:rPr>
              <a:t>induced their development, the cells rapidly respond</a:t>
            </a:r>
          </a:p>
          <a:p>
            <a:pPr marL="0" indent="0" algn="just">
              <a:buNone/>
            </a:pPr>
            <a:r>
              <a:rPr lang="en-US" sz="2800" dirty="0">
                <a:solidFill>
                  <a:srgbClr val="000000"/>
                </a:solidFill>
                <a:latin typeface="Palatino Linotype" panose="02040502050505030304" pitchFamily="18" charset="0"/>
              </a:rPr>
              <a:t>to initiate secondary immune responses.</a:t>
            </a:r>
            <a:endParaRPr lang="x-none" sz="2800" dirty="0">
              <a:latin typeface="Palatino Linotype" panose="02040502050505030304" pitchFamily="18" charset="0"/>
            </a:endParaRPr>
          </a:p>
        </p:txBody>
      </p:sp>
      <p:sp>
        <p:nvSpPr>
          <p:cNvPr id="6" name="Title 1">
            <a:extLst>
              <a:ext uri="{FF2B5EF4-FFF2-40B4-BE49-F238E27FC236}">
                <a16:creationId xmlns:a16="http://schemas.microsoft.com/office/drawing/2014/main" id="{FC378060-3664-3C88-BC13-B44A6F8F366B}"/>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rtl="0">
              <a:defRPr/>
            </a:pPr>
            <a:r>
              <a:rPr lang="en-GB" sz="3200" b="1" dirty="0">
                <a:solidFill>
                  <a:schemeClr val="bg1"/>
                </a:solidFill>
                <a:latin typeface="Palatino Linotype" pitchFamily="18" charset="0"/>
              </a:rPr>
              <a:t>Lymphocyt</a:t>
            </a:r>
            <a:r>
              <a:rPr lang="en-US" sz="3200" b="1" dirty="0">
                <a:solidFill>
                  <a:schemeClr val="bg1"/>
                </a:solidFill>
              </a:rPr>
              <a:t>es</a:t>
            </a:r>
            <a:endParaRPr lang="en-GB" sz="3200" b="1" dirty="0">
              <a:solidFill>
                <a:schemeClr val="bg1"/>
              </a:solidFill>
              <a:latin typeface="Palatino Linotype" pitchFamily="18" charset="0"/>
            </a:endParaRPr>
          </a:p>
        </p:txBody>
      </p:sp>
    </p:spTree>
    <p:extLst>
      <p:ext uri="{BB962C8B-B14F-4D97-AF65-F5344CB8AC3E}">
        <p14:creationId xmlns:p14="http://schemas.microsoft.com/office/powerpoint/2010/main" val="4898671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9120E28-947A-2D47-87C6-083280A832B9}"/>
              </a:ext>
            </a:extLst>
          </p:cNvPr>
          <p:cNvPicPr>
            <a:picLocks noChangeAspect="1"/>
          </p:cNvPicPr>
          <p:nvPr/>
        </p:nvPicPr>
        <p:blipFill>
          <a:blip r:embed="rId2"/>
          <a:stretch>
            <a:fillRect/>
          </a:stretch>
        </p:blipFill>
        <p:spPr>
          <a:xfrm>
            <a:off x="1979712" y="44624"/>
            <a:ext cx="5112568" cy="6713581"/>
          </a:xfrm>
          <a:prstGeom prst="rect">
            <a:avLst/>
          </a:prstGeom>
        </p:spPr>
      </p:pic>
    </p:spTree>
    <p:extLst>
      <p:ext uri="{BB962C8B-B14F-4D97-AF65-F5344CB8AC3E}">
        <p14:creationId xmlns:p14="http://schemas.microsoft.com/office/powerpoint/2010/main" val="41929567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EA6918-FB03-28BC-CF4B-523DFD501AF9}"/>
              </a:ext>
            </a:extLst>
          </p:cNvPr>
          <p:cNvPicPr>
            <a:picLocks noChangeAspect="1"/>
          </p:cNvPicPr>
          <p:nvPr/>
        </p:nvPicPr>
        <p:blipFill>
          <a:blip r:embed="rId2"/>
          <a:stretch>
            <a:fillRect/>
          </a:stretch>
        </p:blipFill>
        <p:spPr>
          <a:xfrm>
            <a:off x="1835696" y="864044"/>
            <a:ext cx="5472608" cy="5517284"/>
          </a:xfrm>
          <a:prstGeom prst="rect">
            <a:avLst/>
          </a:prstGeom>
        </p:spPr>
      </p:pic>
      <p:sp>
        <p:nvSpPr>
          <p:cNvPr id="4" name="Title 1">
            <a:extLst>
              <a:ext uri="{FF2B5EF4-FFF2-40B4-BE49-F238E27FC236}">
                <a16:creationId xmlns:a16="http://schemas.microsoft.com/office/drawing/2014/main" id="{AD59301D-08C4-D900-9700-029421F26304}"/>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rtl="0">
              <a:defRPr/>
            </a:pPr>
            <a:r>
              <a:rPr lang="en-GB" sz="3200" b="1" dirty="0">
                <a:solidFill>
                  <a:schemeClr val="bg1"/>
                </a:solidFill>
                <a:latin typeface="Palatino Linotype" pitchFamily="18" charset="0"/>
              </a:rPr>
              <a:t>Lymphocyt</a:t>
            </a:r>
            <a:r>
              <a:rPr lang="en-US" sz="3200" b="1" dirty="0">
                <a:solidFill>
                  <a:schemeClr val="bg1"/>
                </a:solidFill>
              </a:rPr>
              <a:t>es</a:t>
            </a:r>
            <a:endParaRPr lang="en-GB" sz="3200" b="1" dirty="0">
              <a:solidFill>
                <a:schemeClr val="bg1"/>
              </a:solidFill>
              <a:latin typeface="Palatino Linotype" pitchFamily="18" charset="0"/>
            </a:endParaRPr>
          </a:p>
        </p:txBody>
      </p:sp>
    </p:spTree>
    <p:extLst>
      <p:ext uri="{BB962C8B-B14F-4D97-AF65-F5344CB8AC3E}">
        <p14:creationId xmlns:p14="http://schemas.microsoft.com/office/powerpoint/2010/main" val="31725497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CA74DED-7C6E-F349-88DB-5A86460772D5}"/>
              </a:ext>
            </a:extLst>
          </p:cNvPr>
          <p:cNvSpPr>
            <a:spLocks noGrp="1"/>
          </p:cNvSpPr>
          <p:nvPr>
            <p:ph idx="1"/>
          </p:nvPr>
        </p:nvSpPr>
        <p:spPr>
          <a:xfrm>
            <a:off x="251520" y="2636912"/>
            <a:ext cx="8424936" cy="3744416"/>
          </a:xfrm>
        </p:spPr>
        <p:txBody>
          <a:bodyPr>
            <a:normAutofit fontScale="70000" lnSpcReduction="20000"/>
          </a:bodyPr>
          <a:lstStyle/>
          <a:p>
            <a:pPr algn="just"/>
            <a:r>
              <a:rPr lang="en-GB" i="0" u="none" strike="noStrike" dirty="0">
                <a:solidFill>
                  <a:srgbClr val="C00000"/>
                </a:solidFill>
                <a:effectLst/>
                <a:latin typeface="Palatino Linotype" panose="02040502050505030304" pitchFamily="18" charset="0"/>
              </a:rPr>
              <a:t>Non-professional APC </a:t>
            </a:r>
            <a:r>
              <a:rPr lang="en-GB" i="0" u="none" strike="noStrike" dirty="0">
                <a:solidFill>
                  <a:srgbClr val="000000"/>
                </a:solidFill>
                <a:effectLst/>
                <a:latin typeface="Palatino Linotype" panose="02040502050505030304" pitchFamily="18" charset="0"/>
              </a:rPr>
              <a:t>(APC in a broad sense) – display peptide antigens, as part of class I MHC molecules, for effector T lymphocytes (CD8+ T = CTL). </a:t>
            </a:r>
            <a:r>
              <a:rPr lang="en-GB" dirty="0">
                <a:solidFill>
                  <a:srgbClr val="000000"/>
                </a:solidFill>
                <a:latin typeface="Palatino Linotype" panose="02040502050505030304" pitchFamily="18" charset="0"/>
              </a:rPr>
              <a:t>The</a:t>
            </a:r>
            <a:r>
              <a:rPr lang="sr-Latn-RS" dirty="0">
                <a:solidFill>
                  <a:srgbClr val="000000"/>
                </a:solidFill>
                <a:latin typeface="Palatino Linotype" panose="02040502050505030304" pitchFamily="18" charset="0"/>
              </a:rPr>
              <a:t>se</a:t>
            </a:r>
            <a:r>
              <a:rPr lang="en-GB" dirty="0">
                <a:solidFill>
                  <a:srgbClr val="000000"/>
                </a:solidFill>
                <a:latin typeface="Palatino Linotype" panose="02040502050505030304" pitchFamily="18" charset="0"/>
              </a:rPr>
              <a:t> </a:t>
            </a:r>
            <a:r>
              <a:rPr lang="en-GB" i="0" u="none" strike="noStrike" dirty="0">
                <a:solidFill>
                  <a:srgbClr val="000000"/>
                </a:solidFill>
                <a:effectLst/>
                <a:latin typeface="Palatino Linotype" panose="02040502050505030304" pitchFamily="18" charset="0"/>
              </a:rPr>
              <a:t>are all cells except: erythrocytes, spermatozoid and trophoblast cells.</a:t>
            </a:r>
            <a:endParaRPr lang="sr-Latn-RS" i="0" u="none" strike="noStrike" dirty="0">
              <a:solidFill>
                <a:srgbClr val="000000"/>
              </a:solidFill>
              <a:effectLst/>
              <a:latin typeface="Palatino Linotype" panose="02040502050505030304" pitchFamily="18" charset="0"/>
            </a:endParaRPr>
          </a:p>
          <a:p>
            <a:pPr algn="just"/>
            <a:endParaRPr lang="en-GB" i="0" u="none" strike="noStrike" dirty="0">
              <a:solidFill>
                <a:srgbClr val="000000"/>
              </a:solidFill>
              <a:effectLst/>
              <a:latin typeface="Palatino Linotype" panose="02040502050505030304" pitchFamily="18" charset="0"/>
            </a:endParaRPr>
          </a:p>
          <a:p>
            <a:pPr algn="just"/>
            <a:r>
              <a:rPr lang="en-GB" i="0" u="none" strike="noStrike" dirty="0">
                <a:solidFill>
                  <a:srgbClr val="C00000"/>
                </a:solidFill>
                <a:effectLst/>
                <a:latin typeface="Palatino Linotype" panose="02040502050505030304" pitchFamily="18" charset="0"/>
              </a:rPr>
              <a:t>Professional APC </a:t>
            </a:r>
            <a:r>
              <a:rPr lang="en-GB" i="0" u="none" strike="noStrike" dirty="0">
                <a:solidFill>
                  <a:srgbClr val="000000"/>
                </a:solidFill>
                <a:effectLst/>
                <a:latin typeface="Palatino Linotype" panose="02040502050505030304" pitchFamily="18" charset="0"/>
              </a:rPr>
              <a:t>(APC in the narrow sense) – show peptide antigens as part of MHC molecules II class, but also I class MHC, Th lymphocytes (CD4+ T ).</a:t>
            </a:r>
            <a:r>
              <a:rPr lang="sr-Latn-RS" i="0" u="none" strike="noStrike" dirty="0">
                <a:solidFill>
                  <a:srgbClr val="000000"/>
                </a:solidFill>
                <a:effectLst/>
                <a:latin typeface="Palatino Linotype" panose="02040502050505030304" pitchFamily="18" charset="0"/>
              </a:rPr>
              <a:t> </a:t>
            </a:r>
            <a:r>
              <a:rPr lang="en-GB" dirty="0">
                <a:solidFill>
                  <a:srgbClr val="000000"/>
                </a:solidFill>
                <a:latin typeface="Palatino Linotype" panose="02040502050505030304" pitchFamily="18" charset="0"/>
              </a:rPr>
              <a:t>The</a:t>
            </a:r>
            <a:r>
              <a:rPr lang="sr-Latn-RS" dirty="0">
                <a:solidFill>
                  <a:srgbClr val="000000"/>
                </a:solidFill>
                <a:latin typeface="Palatino Linotype" panose="02040502050505030304" pitchFamily="18" charset="0"/>
              </a:rPr>
              <a:t>se</a:t>
            </a:r>
            <a:r>
              <a:rPr lang="en-GB" dirty="0">
                <a:solidFill>
                  <a:srgbClr val="000000"/>
                </a:solidFill>
                <a:latin typeface="Palatino Linotype" panose="02040502050505030304" pitchFamily="18" charset="0"/>
              </a:rPr>
              <a:t> </a:t>
            </a:r>
            <a:r>
              <a:rPr lang="en-GB" i="0" u="none" strike="noStrike" dirty="0">
                <a:solidFill>
                  <a:srgbClr val="000000"/>
                </a:solidFill>
                <a:effectLst/>
                <a:latin typeface="Palatino Linotype" panose="02040502050505030304" pitchFamily="18" charset="0"/>
              </a:rPr>
              <a:t>are: dendritic cells, Mo/Mf cells, B lymphocytes. </a:t>
            </a:r>
            <a:r>
              <a:rPr lang="sr-Latn-RS" i="0" u="none" strike="noStrike" dirty="0">
                <a:solidFill>
                  <a:srgbClr val="000000"/>
                </a:solidFill>
                <a:effectLst/>
                <a:latin typeface="Palatino Linotype" panose="02040502050505030304" pitchFamily="18" charset="0"/>
              </a:rPr>
              <a:t>T</a:t>
            </a:r>
            <a:r>
              <a:rPr lang="en-GB" dirty="0">
                <a:solidFill>
                  <a:srgbClr val="000000"/>
                </a:solidFill>
                <a:latin typeface="Palatino Linotype" panose="02040502050505030304" pitchFamily="18" charset="0"/>
              </a:rPr>
              <a:t>hey </a:t>
            </a:r>
            <a:r>
              <a:rPr lang="en-GB" i="0" u="none" strike="noStrike" dirty="0">
                <a:solidFill>
                  <a:srgbClr val="000000"/>
                </a:solidFill>
                <a:effectLst/>
                <a:latin typeface="Palatino Linotype" panose="02040502050505030304" pitchFamily="18" charset="0"/>
              </a:rPr>
              <a:t>are located in the skin, mucous membranes and connective tissue. That's where they collect antigens, transport them to the lymph nodes, and show them there with lymphocytes. In addition, they provide other contact and soluble signals for the activation of T lymphocytes.</a:t>
            </a:r>
            <a:endParaRPr lang="x-none" dirty="0">
              <a:latin typeface="Palatino Linotype" panose="02040502050505030304" pitchFamily="18" charset="0"/>
            </a:endParaRPr>
          </a:p>
        </p:txBody>
      </p:sp>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8420" t="20426" r="5290" b="2830"/>
          <a:stretch/>
        </p:blipFill>
        <p:spPr bwMode="auto">
          <a:xfrm>
            <a:off x="6588224" y="1124744"/>
            <a:ext cx="2261952" cy="1271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1">
            <a:extLst>
              <a:ext uri="{FF2B5EF4-FFF2-40B4-BE49-F238E27FC236}">
                <a16:creationId xmlns:a16="http://schemas.microsoft.com/office/drawing/2014/main" id="{4FBACB8B-15CB-45F3-612C-195E44EBECF2}"/>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rtl="0">
              <a:defRPr/>
            </a:pPr>
            <a:r>
              <a:rPr lang="en-GB" sz="3200" b="1" dirty="0">
                <a:solidFill>
                  <a:schemeClr val="bg1"/>
                </a:solidFill>
                <a:latin typeface="Palatino Linotype" pitchFamily="18" charset="0"/>
              </a:rPr>
              <a:t>Antigen-presenting cells (APC)</a:t>
            </a:r>
          </a:p>
        </p:txBody>
      </p:sp>
    </p:spTree>
    <p:extLst>
      <p:ext uri="{BB962C8B-B14F-4D97-AF65-F5344CB8AC3E}">
        <p14:creationId xmlns:p14="http://schemas.microsoft.com/office/powerpoint/2010/main" val="41826264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en-US" sz="2500" dirty="0">
                <a:solidFill>
                  <a:srgbClr val="C00000"/>
                </a:solidFill>
                <a:latin typeface="Palatino Linotype" panose="02040502050505030304" pitchFamily="18" charset="0"/>
              </a:rPr>
              <a:t>The central</a:t>
            </a:r>
            <a:r>
              <a:rPr lang="sr-Latn-RS" sz="2500" dirty="0">
                <a:solidFill>
                  <a:srgbClr val="C00000"/>
                </a:solidFill>
                <a:latin typeface="Palatino Linotype" panose="02040502050505030304" pitchFamily="18" charset="0"/>
              </a:rPr>
              <a:t> </a:t>
            </a:r>
            <a:r>
              <a:rPr lang="en-US" sz="2500" dirty="0">
                <a:solidFill>
                  <a:srgbClr val="C00000"/>
                </a:solidFill>
                <a:latin typeface="Palatino Linotype" panose="02040502050505030304" pitchFamily="18" charset="0"/>
              </a:rPr>
              <a:t>(also called primary) lymphoid organs</a:t>
            </a:r>
            <a:r>
              <a:rPr lang="sr-Latn-RS" sz="2500" dirty="0">
                <a:solidFill>
                  <a:srgbClr val="C00000"/>
                </a:solidFill>
                <a:latin typeface="Palatino Linotype" panose="02040502050505030304" pitchFamily="18" charset="0"/>
              </a:rPr>
              <a:t>:</a:t>
            </a:r>
          </a:p>
          <a:p>
            <a:r>
              <a:rPr lang="en-US" sz="2100" dirty="0">
                <a:solidFill>
                  <a:srgbClr val="0000FF"/>
                </a:solidFill>
                <a:latin typeface="Palatino Linotype" panose="02040502050505030304" pitchFamily="18" charset="0"/>
              </a:rPr>
              <a:t>bone marrow</a:t>
            </a:r>
            <a:r>
              <a:rPr lang="sr-Latn-RS" sz="2100" dirty="0">
                <a:solidFill>
                  <a:srgbClr val="0000FF"/>
                </a:solidFill>
                <a:latin typeface="Palatino Linotype" panose="02040502050505030304" pitchFamily="18" charset="0"/>
              </a:rPr>
              <a:t> </a:t>
            </a:r>
          </a:p>
          <a:p>
            <a:r>
              <a:rPr lang="sr-Latn-RS" sz="2100" dirty="0">
                <a:solidFill>
                  <a:srgbClr val="0000FF"/>
                </a:solidFill>
                <a:latin typeface="Palatino Linotype" panose="02040502050505030304" pitchFamily="18" charset="0"/>
              </a:rPr>
              <a:t>t</a:t>
            </a:r>
            <a:r>
              <a:rPr lang="en-US" sz="2100" dirty="0" err="1">
                <a:solidFill>
                  <a:srgbClr val="0000FF"/>
                </a:solidFill>
                <a:latin typeface="Palatino Linotype" panose="02040502050505030304" pitchFamily="18" charset="0"/>
              </a:rPr>
              <a:t>hymus</a:t>
            </a:r>
            <a:r>
              <a:rPr lang="sr-Latn-RS" sz="2100" dirty="0">
                <a:latin typeface="Palatino Linotype" panose="02040502050505030304" pitchFamily="18" charset="0"/>
              </a:rPr>
              <a:t>, </a:t>
            </a:r>
            <a:r>
              <a:rPr lang="en-US" sz="2100" dirty="0">
                <a:latin typeface="Palatino Linotype" panose="02040502050505030304" pitchFamily="18" charset="0"/>
              </a:rPr>
              <a:t>in which T and B lymphocytes</a:t>
            </a:r>
            <a:r>
              <a:rPr lang="sr-Latn-RS" sz="2100" dirty="0">
                <a:latin typeface="Palatino Linotype" panose="02040502050505030304" pitchFamily="18" charset="0"/>
              </a:rPr>
              <a:t> </a:t>
            </a:r>
            <a:r>
              <a:rPr lang="en-US" sz="2100" dirty="0">
                <a:latin typeface="Palatino Linotype" panose="02040502050505030304" pitchFamily="18" charset="0"/>
              </a:rPr>
              <a:t>mature and become competent to respond to</a:t>
            </a:r>
            <a:r>
              <a:rPr lang="sr-Latn-RS" sz="2100" dirty="0">
                <a:latin typeface="Palatino Linotype" panose="02040502050505030304" pitchFamily="18" charset="0"/>
              </a:rPr>
              <a:t> </a:t>
            </a:r>
            <a:r>
              <a:rPr lang="en-US" sz="2100" dirty="0">
                <a:latin typeface="Palatino Linotype" panose="02040502050505030304" pitchFamily="18" charset="0"/>
              </a:rPr>
              <a:t>antigens</a:t>
            </a:r>
            <a:r>
              <a:rPr lang="sr-Latn-RS" sz="2100" dirty="0">
                <a:latin typeface="Palatino Linotype" panose="02040502050505030304" pitchFamily="18" charset="0"/>
              </a:rPr>
              <a:t>.</a:t>
            </a:r>
          </a:p>
          <a:p>
            <a:pPr marL="0" indent="0">
              <a:buNone/>
            </a:pPr>
            <a:endParaRPr lang="sr-Latn-RS" sz="2500" dirty="0">
              <a:latin typeface="Palatino Linotype" panose="02040502050505030304" pitchFamily="18" charset="0"/>
            </a:endParaRPr>
          </a:p>
          <a:p>
            <a:pPr marL="0" indent="0">
              <a:buNone/>
            </a:pPr>
            <a:r>
              <a:rPr lang="sr-Latn-RS" sz="2500" dirty="0">
                <a:solidFill>
                  <a:srgbClr val="C00000"/>
                </a:solidFill>
                <a:latin typeface="Palatino Linotype" panose="02040502050505030304" pitchFamily="18" charset="0"/>
              </a:rPr>
              <a:t>Peripheral (secondary)</a:t>
            </a:r>
            <a:r>
              <a:rPr lang="en-US" sz="2500" dirty="0">
                <a:solidFill>
                  <a:srgbClr val="C00000"/>
                </a:solidFill>
                <a:latin typeface="Palatino Linotype" panose="02040502050505030304" pitchFamily="18" charset="0"/>
              </a:rPr>
              <a:t> lymphoid organs</a:t>
            </a:r>
            <a:r>
              <a:rPr lang="sr-Latn-RS" sz="2500" dirty="0">
                <a:solidFill>
                  <a:srgbClr val="C00000"/>
                </a:solidFill>
                <a:latin typeface="Palatino Linotype" panose="02040502050505030304" pitchFamily="18" charset="0"/>
              </a:rPr>
              <a:t>:</a:t>
            </a:r>
          </a:p>
          <a:p>
            <a:r>
              <a:rPr lang="en-US" sz="2100" dirty="0">
                <a:solidFill>
                  <a:srgbClr val="0000FF"/>
                </a:solidFill>
                <a:latin typeface="Palatino Linotype" panose="02040502050505030304" pitchFamily="18" charset="0"/>
              </a:rPr>
              <a:t>lymph nodes </a:t>
            </a:r>
            <a:endParaRPr lang="sr-Latn-RS" sz="2100" dirty="0">
              <a:solidFill>
                <a:srgbClr val="0000FF"/>
              </a:solidFill>
              <a:latin typeface="Palatino Linotype" panose="02040502050505030304" pitchFamily="18" charset="0"/>
            </a:endParaRPr>
          </a:p>
          <a:p>
            <a:r>
              <a:rPr lang="en-US" sz="2100" dirty="0">
                <a:solidFill>
                  <a:srgbClr val="0000FF"/>
                </a:solidFill>
                <a:latin typeface="Palatino Linotype" panose="02040502050505030304" pitchFamily="18" charset="0"/>
              </a:rPr>
              <a:t>spleen </a:t>
            </a:r>
            <a:endParaRPr lang="sr-Latn-RS" sz="2100" dirty="0">
              <a:solidFill>
                <a:srgbClr val="0000FF"/>
              </a:solidFill>
              <a:latin typeface="Palatino Linotype" panose="02040502050505030304" pitchFamily="18" charset="0"/>
            </a:endParaRPr>
          </a:p>
          <a:p>
            <a:r>
              <a:rPr lang="en-US" sz="2100" dirty="0">
                <a:solidFill>
                  <a:srgbClr val="0000FF"/>
                </a:solidFill>
                <a:latin typeface="Palatino Linotype" panose="02040502050505030304" pitchFamily="18" charset="0"/>
              </a:rPr>
              <a:t>mucosal</a:t>
            </a:r>
            <a:r>
              <a:rPr lang="sr-Latn-RS" sz="2100" dirty="0">
                <a:solidFill>
                  <a:srgbClr val="0000FF"/>
                </a:solidFill>
                <a:latin typeface="Palatino Linotype" panose="02040502050505030304" pitchFamily="18" charset="0"/>
              </a:rPr>
              <a:t> </a:t>
            </a:r>
            <a:r>
              <a:rPr lang="en-US" sz="2100" dirty="0">
                <a:solidFill>
                  <a:srgbClr val="0000FF"/>
                </a:solidFill>
                <a:latin typeface="Palatino Linotype" panose="02040502050505030304" pitchFamily="18" charset="0"/>
              </a:rPr>
              <a:t>and cutaneous immune systems</a:t>
            </a:r>
            <a:r>
              <a:rPr lang="sr-Latn-RS" sz="2100" dirty="0">
                <a:solidFill>
                  <a:srgbClr val="0000FF"/>
                </a:solidFill>
                <a:latin typeface="Palatino Linotype" panose="02040502050505030304" pitchFamily="18" charset="0"/>
              </a:rPr>
              <a:t>, </a:t>
            </a:r>
            <a:r>
              <a:rPr lang="en-US" sz="2100" dirty="0">
                <a:latin typeface="Palatino Linotype" panose="02040502050505030304" pitchFamily="18" charset="0"/>
              </a:rPr>
              <a:t>in</a:t>
            </a:r>
            <a:r>
              <a:rPr lang="sr-Latn-RS" sz="2100" dirty="0">
                <a:latin typeface="Palatino Linotype" panose="02040502050505030304" pitchFamily="18" charset="0"/>
              </a:rPr>
              <a:t> </a:t>
            </a:r>
            <a:r>
              <a:rPr lang="en-US" sz="2100" dirty="0">
                <a:latin typeface="Palatino Linotype" panose="02040502050505030304" pitchFamily="18" charset="0"/>
              </a:rPr>
              <a:t>which adaptive immune responses to microbes are</a:t>
            </a:r>
            <a:r>
              <a:rPr lang="sr-Latn-RS" sz="2100" dirty="0">
                <a:latin typeface="Palatino Linotype" panose="02040502050505030304" pitchFamily="18" charset="0"/>
              </a:rPr>
              <a:t> </a:t>
            </a:r>
            <a:r>
              <a:rPr lang="en-US" sz="2100" dirty="0">
                <a:latin typeface="Palatino Linotype" panose="02040502050505030304" pitchFamily="18" charset="0"/>
              </a:rPr>
              <a:t>initiated</a:t>
            </a:r>
            <a:r>
              <a:rPr lang="sr-Latn-RS" sz="2100" dirty="0">
                <a:latin typeface="Palatino Linotype" panose="02040502050505030304" pitchFamily="18" charset="0"/>
              </a:rPr>
              <a:t>.</a:t>
            </a:r>
            <a:r>
              <a:rPr lang="en-US" sz="2100" dirty="0">
                <a:latin typeface="Palatino Linotype" panose="02040502050505030304" pitchFamily="18" charset="0"/>
              </a:rPr>
              <a:t> Peripheral lymphatic organs are organized to concentrate antigens, APC and lymphocytes and create conditions for the initiation of the acquired immune response.</a:t>
            </a:r>
            <a:endParaRPr lang="sr-Latn-RS" sz="2100" dirty="0">
              <a:latin typeface="Palatino Linotype" panose="02040502050505030304" pitchFamily="18" charset="0"/>
            </a:endParaRPr>
          </a:p>
          <a:p>
            <a:pPr marL="0" indent="0">
              <a:buNone/>
            </a:pPr>
            <a:endParaRPr lang="sr-Latn-RS" sz="2500" dirty="0">
              <a:solidFill>
                <a:srgbClr val="C00000"/>
              </a:solidFill>
              <a:latin typeface="Palatino Linotype" panose="02040502050505030304" pitchFamily="18" charset="0"/>
            </a:endParaRPr>
          </a:p>
          <a:p>
            <a:endParaRPr lang="sr-Latn-RS" sz="2500" dirty="0">
              <a:latin typeface="Palatino Linotype" panose="02040502050505030304" pitchFamily="18" charset="0"/>
            </a:endParaRPr>
          </a:p>
        </p:txBody>
      </p:sp>
      <p:sp>
        <p:nvSpPr>
          <p:cNvPr id="4" name="Title 1">
            <a:extLst>
              <a:ext uri="{FF2B5EF4-FFF2-40B4-BE49-F238E27FC236}">
                <a16:creationId xmlns:a16="http://schemas.microsoft.com/office/drawing/2014/main" id="{CB4BD7A9-45CE-7371-927F-6F767F393148}"/>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rtl="0">
              <a:defRPr/>
            </a:pPr>
            <a:r>
              <a:rPr lang="en-GB" sz="3200" b="1" dirty="0">
                <a:solidFill>
                  <a:schemeClr val="bg1"/>
                </a:solidFill>
                <a:latin typeface="Palatino Linotype" pitchFamily="18" charset="0"/>
              </a:rPr>
              <a:t>Tissues of the immune system</a:t>
            </a:r>
          </a:p>
        </p:txBody>
      </p:sp>
    </p:spTree>
    <p:extLst>
      <p:ext uri="{BB962C8B-B14F-4D97-AF65-F5344CB8AC3E}">
        <p14:creationId xmlns:p14="http://schemas.microsoft.com/office/powerpoint/2010/main" val="22557402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41694"/>
          <a:stretch/>
        </p:blipFill>
        <p:spPr bwMode="auto">
          <a:xfrm>
            <a:off x="107504" y="3068960"/>
            <a:ext cx="3462950" cy="35947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7884"/>
          <a:stretch/>
        </p:blipFill>
        <p:spPr bwMode="auto">
          <a:xfrm>
            <a:off x="3604717" y="3501008"/>
            <a:ext cx="4217903" cy="3162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51520" y="1124744"/>
            <a:ext cx="8640960" cy="1938992"/>
          </a:xfrm>
          <a:prstGeom prst="rect">
            <a:avLst/>
          </a:prstGeom>
          <a:noFill/>
        </p:spPr>
        <p:txBody>
          <a:bodyPr wrap="square" rtlCol="0">
            <a:spAutoFit/>
          </a:bodyPr>
          <a:lstStyle/>
          <a:p>
            <a:pPr algn="just"/>
            <a:r>
              <a:rPr lang="en-US" sz="2000" dirty="0">
                <a:latin typeface="Palatino Linotype" panose="02040502050505030304" pitchFamily="18" charset="0"/>
              </a:rPr>
              <a:t>They are encapsulated nodular aggregates of lymphoid tissues located along lymphatic channels throughout the </a:t>
            </a:r>
            <a:r>
              <a:rPr lang="en-US" sz="2000" dirty="0" err="1">
                <a:latin typeface="Palatino Linotype" panose="02040502050505030304" pitchFamily="18" charset="0"/>
              </a:rPr>
              <a:t>bo</a:t>
            </a:r>
            <a:r>
              <a:rPr lang="sr-Latn-RS" sz="2000" dirty="0">
                <a:latin typeface="Palatino Linotype" panose="02040502050505030304" pitchFamily="18" charset="0"/>
              </a:rPr>
              <a:t>d</a:t>
            </a:r>
            <a:r>
              <a:rPr lang="en-US" sz="2000" dirty="0">
                <a:latin typeface="Palatino Linotype" panose="02040502050505030304" pitchFamily="18" charset="0"/>
              </a:rPr>
              <a:t>y. Fluid, called lymph, constantly leaks out of small blood vessels in all epithelia and connective tissues and most parenchymal organs. Lymph is drained by lymphatic vessels from the tissues to the lymph nodes and eventually back into the blood circulation.</a:t>
            </a:r>
          </a:p>
        </p:txBody>
      </p:sp>
      <p:sp>
        <p:nvSpPr>
          <p:cNvPr id="3" name="Title 1">
            <a:extLst>
              <a:ext uri="{FF2B5EF4-FFF2-40B4-BE49-F238E27FC236}">
                <a16:creationId xmlns:a16="http://schemas.microsoft.com/office/drawing/2014/main" id="{CD69B6A3-369B-F7A4-3AB8-6D48657F3426}"/>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rtl="0">
              <a:defRPr/>
            </a:pPr>
            <a:r>
              <a:rPr lang="en-GB" sz="3200" b="1" dirty="0">
                <a:solidFill>
                  <a:schemeClr val="bg1"/>
                </a:solidFill>
                <a:latin typeface="Palatino Linotype" pitchFamily="18" charset="0"/>
              </a:rPr>
              <a:t>Lymph nodes</a:t>
            </a:r>
          </a:p>
        </p:txBody>
      </p:sp>
    </p:spTree>
    <p:extLst>
      <p:ext uri="{BB962C8B-B14F-4D97-AF65-F5344CB8AC3E}">
        <p14:creationId xmlns:p14="http://schemas.microsoft.com/office/powerpoint/2010/main" val="32081662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41694"/>
          <a:stretch/>
        </p:blipFill>
        <p:spPr bwMode="auto">
          <a:xfrm>
            <a:off x="107504" y="3673760"/>
            <a:ext cx="2880320" cy="2989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7884"/>
          <a:stretch/>
        </p:blipFill>
        <p:spPr bwMode="auto">
          <a:xfrm>
            <a:off x="3347864" y="3673760"/>
            <a:ext cx="4057084" cy="30420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51520" y="908720"/>
            <a:ext cx="8784976" cy="2862322"/>
          </a:xfrm>
          <a:prstGeom prst="rect">
            <a:avLst/>
          </a:prstGeom>
          <a:noFill/>
        </p:spPr>
        <p:txBody>
          <a:bodyPr wrap="square" rtlCol="0">
            <a:spAutoFit/>
          </a:bodyPr>
          <a:lstStyle/>
          <a:p>
            <a:pPr algn="just"/>
            <a:r>
              <a:rPr lang="en-US" sz="2000" dirty="0">
                <a:latin typeface="Palatino Linotype" panose="02040502050505030304" pitchFamily="18" charset="0"/>
              </a:rPr>
              <a:t>As the lymph passes through lymph nodes, APCs in the nodes are able to sample the antigens of microbes that may enter through epithelia into tissues. Dendritic cells also pick up antigens of microbes from epithelia and other tissues and transport these antigens to the lymph nodes. The net result of these processes of antigen capture and transport is that the antigens of microbes entering through epithelia or colonizing tissues become concentrated in draining lymph. Naive T and B lymphocytes preferentially go to the peripheral lymphoid organs and tissues, in which antigen is concentrated</a:t>
            </a:r>
          </a:p>
        </p:txBody>
      </p:sp>
      <p:sp>
        <p:nvSpPr>
          <p:cNvPr id="7" name="Title 1">
            <a:extLst>
              <a:ext uri="{FF2B5EF4-FFF2-40B4-BE49-F238E27FC236}">
                <a16:creationId xmlns:a16="http://schemas.microsoft.com/office/drawing/2014/main" id="{7BC1E826-3F23-E982-463C-6FD1672080EE}"/>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rtl="0">
              <a:defRPr/>
            </a:pPr>
            <a:r>
              <a:rPr lang="en-GB" sz="3200" b="1" dirty="0">
                <a:solidFill>
                  <a:schemeClr val="bg1"/>
                </a:solidFill>
                <a:latin typeface="Palatino Linotype" pitchFamily="18" charset="0"/>
              </a:rPr>
              <a:t>Lymph nodes</a:t>
            </a:r>
          </a:p>
        </p:txBody>
      </p:sp>
    </p:spTree>
    <p:extLst>
      <p:ext uri="{BB962C8B-B14F-4D97-AF65-F5344CB8AC3E}">
        <p14:creationId xmlns:p14="http://schemas.microsoft.com/office/powerpoint/2010/main" val="25896750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BDCA21E-061F-5D6E-41AB-DDF748CD839F}"/>
              </a:ext>
            </a:extLst>
          </p:cNvPr>
          <p:cNvSpPr>
            <a:spLocks noGrp="1"/>
          </p:cNvSpPr>
          <p:nvPr>
            <p:ph idx="1"/>
          </p:nvPr>
        </p:nvSpPr>
        <p:spPr>
          <a:xfrm>
            <a:off x="323528" y="1556792"/>
            <a:ext cx="8229600" cy="1872208"/>
          </a:xfrm>
        </p:spPr>
        <p:txBody>
          <a:bodyPr>
            <a:normAutofit/>
          </a:bodyPr>
          <a:lstStyle/>
          <a:p>
            <a:pPr marL="0" indent="0" algn="just">
              <a:buNone/>
            </a:pPr>
            <a:r>
              <a:rPr lang="en-GB" sz="2100" dirty="0">
                <a:effectLst/>
                <a:latin typeface="Palatino Linotype" panose="02040502050505030304" pitchFamily="18" charset="0"/>
              </a:rPr>
              <a:t>The spleen is a highly vascularized organ whose major functions are to remove aging and damaged blood cells and particles (such as immune complexes and opsonized microbes) from the circulation and to initiate adaptive immune responses to bloodborne antigens. </a:t>
            </a:r>
            <a:endParaRPr lang="en-GB" sz="2100" dirty="0">
              <a:latin typeface="Palatino Linotype" panose="02040502050505030304" pitchFamily="18" charset="0"/>
            </a:endParaRPr>
          </a:p>
          <a:p>
            <a:pPr algn="just"/>
            <a:endParaRPr lang="x-none" sz="2100" dirty="0"/>
          </a:p>
        </p:txBody>
      </p:sp>
      <p:pic>
        <p:nvPicPr>
          <p:cNvPr id="5" name="Picture 4">
            <a:extLst>
              <a:ext uri="{FF2B5EF4-FFF2-40B4-BE49-F238E27FC236}">
                <a16:creationId xmlns:a16="http://schemas.microsoft.com/office/drawing/2014/main" id="{D082DA77-DD1E-8C7A-8679-E23F52CA1A9B}"/>
              </a:ext>
            </a:extLst>
          </p:cNvPr>
          <p:cNvPicPr>
            <a:picLocks noChangeAspect="1"/>
          </p:cNvPicPr>
          <p:nvPr/>
        </p:nvPicPr>
        <p:blipFill>
          <a:blip r:embed="rId2"/>
          <a:stretch>
            <a:fillRect/>
          </a:stretch>
        </p:blipFill>
        <p:spPr>
          <a:xfrm>
            <a:off x="154848" y="4153081"/>
            <a:ext cx="3313606" cy="2443662"/>
          </a:xfrm>
          <a:prstGeom prst="rect">
            <a:avLst/>
          </a:prstGeom>
        </p:spPr>
      </p:pic>
      <p:pic>
        <p:nvPicPr>
          <p:cNvPr id="7" name="Picture 6">
            <a:extLst>
              <a:ext uri="{FF2B5EF4-FFF2-40B4-BE49-F238E27FC236}">
                <a16:creationId xmlns:a16="http://schemas.microsoft.com/office/drawing/2014/main" id="{D7B97EE4-F728-A5BA-4822-EAE057E28D14}"/>
              </a:ext>
            </a:extLst>
          </p:cNvPr>
          <p:cNvPicPr>
            <a:picLocks noChangeAspect="1"/>
          </p:cNvPicPr>
          <p:nvPr/>
        </p:nvPicPr>
        <p:blipFill>
          <a:blip r:embed="rId3"/>
          <a:stretch>
            <a:fillRect/>
          </a:stretch>
        </p:blipFill>
        <p:spPr>
          <a:xfrm>
            <a:off x="3468453" y="4260026"/>
            <a:ext cx="2733139" cy="2366674"/>
          </a:xfrm>
          <a:prstGeom prst="rect">
            <a:avLst/>
          </a:prstGeom>
        </p:spPr>
      </p:pic>
      <p:pic>
        <p:nvPicPr>
          <p:cNvPr id="9" name="Picture 8">
            <a:extLst>
              <a:ext uri="{FF2B5EF4-FFF2-40B4-BE49-F238E27FC236}">
                <a16:creationId xmlns:a16="http://schemas.microsoft.com/office/drawing/2014/main" id="{49E5CAB7-ADA2-AB31-0E28-5ACA8BAE69AE}"/>
              </a:ext>
            </a:extLst>
          </p:cNvPr>
          <p:cNvPicPr>
            <a:picLocks noChangeAspect="1"/>
          </p:cNvPicPr>
          <p:nvPr/>
        </p:nvPicPr>
        <p:blipFill>
          <a:blip r:embed="rId4"/>
          <a:stretch>
            <a:fillRect/>
          </a:stretch>
        </p:blipFill>
        <p:spPr>
          <a:xfrm>
            <a:off x="6496050" y="4153081"/>
            <a:ext cx="2647950" cy="2614642"/>
          </a:xfrm>
          <a:prstGeom prst="rect">
            <a:avLst/>
          </a:prstGeom>
        </p:spPr>
      </p:pic>
      <p:sp>
        <p:nvSpPr>
          <p:cNvPr id="6" name="Title 1">
            <a:extLst>
              <a:ext uri="{FF2B5EF4-FFF2-40B4-BE49-F238E27FC236}">
                <a16:creationId xmlns:a16="http://schemas.microsoft.com/office/drawing/2014/main" id="{58DB4106-E0E6-C495-1B48-BA2AD18F33A5}"/>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rtl="0">
              <a:defRPr/>
            </a:pPr>
            <a:r>
              <a:rPr lang="en-GB" sz="3200" b="1" dirty="0">
                <a:solidFill>
                  <a:schemeClr val="bg1"/>
                </a:solidFill>
                <a:latin typeface="Palatino Linotype" pitchFamily="18" charset="0"/>
              </a:rPr>
              <a:t>Spleen </a:t>
            </a:r>
          </a:p>
        </p:txBody>
      </p:sp>
    </p:spTree>
    <p:extLst>
      <p:ext uri="{BB962C8B-B14F-4D97-AF65-F5344CB8AC3E}">
        <p14:creationId xmlns:p14="http://schemas.microsoft.com/office/powerpoint/2010/main" val="36117597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063277"/>
            <a:ext cx="8719888" cy="4525963"/>
          </a:xfrm>
        </p:spPr>
        <p:txBody>
          <a:bodyPr>
            <a:normAutofit/>
          </a:bodyPr>
          <a:lstStyle/>
          <a:p>
            <a:pPr marL="0" indent="0" algn="just">
              <a:buNone/>
            </a:pPr>
            <a:r>
              <a:rPr lang="en-US" sz="1900" dirty="0">
                <a:latin typeface="Palatino Linotype" panose="02040502050505030304" pitchFamily="18" charset="0"/>
              </a:rPr>
              <a:t>The are specialized collections of lymphoid tissues and APCs located in and under the epithelia of the skin and the gastrointestinal and respiratory tracts, respectively. Although most of the immune cells in these tissues are diffusely scattered beneath the epithelial barriers, there are discrete collections of lymphocytes and APCs. A remarkable property of these systems is that they are able to respond to pathogens but do not react to the enormous numbers of usually harmless commensal microbes present at the epithelial barriers.</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366277"/>
            <a:ext cx="3888432" cy="3477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4824" y="3306821"/>
            <a:ext cx="4800600" cy="35156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1">
            <a:extLst>
              <a:ext uri="{FF2B5EF4-FFF2-40B4-BE49-F238E27FC236}">
                <a16:creationId xmlns:a16="http://schemas.microsoft.com/office/drawing/2014/main" id="{55290498-326C-2308-3256-280C6908F8D7}"/>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fontScale="92500" lnSpcReduction="10000"/>
          </a:bodyPr>
          <a:lstStyle/>
          <a:p>
            <a:pPr lvl="0" algn="ctr" rtl="0">
              <a:defRPr/>
            </a:pPr>
            <a:r>
              <a:rPr lang="en-GB" sz="3200" b="1" dirty="0">
                <a:solidFill>
                  <a:schemeClr val="bg1"/>
                </a:solidFill>
                <a:latin typeface="Palatino Linotype" pitchFamily="18" charset="0"/>
              </a:rPr>
              <a:t>Cutaneous and mucosal</a:t>
            </a:r>
            <a:br>
              <a:rPr lang="en-GB" sz="3200" b="1" dirty="0">
                <a:solidFill>
                  <a:schemeClr val="bg1"/>
                </a:solidFill>
                <a:latin typeface="Palatino Linotype" pitchFamily="18" charset="0"/>
              </a:rPr>
            </a:br>
            <a:r>
              <a:rPr lang="en-GB" sz="3200" b="1" dirty="0">
                <a:solidFill>
                  <a:schemeClr val="bg1"/>
                </a:solidFill>
                <a:latin typeface="Palatino Linotype" pitchFamily="18" charset="0"/>
              </a:rPr>
              <a:t>immune system  </a:t>
            </a:r>
          </a:p>
        </p:txBody>
      </p:sp>
    </p:spTree>
    <p:extLst>
      <p:ext uri="{BB962C8B-B14F-4D97-AF65-F5344CB8AC3E}">
        <p14:creationId xmlns:p14="http://schemas.microsoft.com/office/powerpoint/2010/main" val="352359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5908F1-54BF-66E1-5E9D-80BF50408C5E}"/>
            </a:ext>
          </a:extLst>
        </p:cNvPr>
        <p:cNvGrpSpPr/>
        <p:nvPr/>
      </p:nvGrpSpPr>
      <p:grpSpPr>
        <a:xfrm>
          <a:off x="0" y="0"/>
          <a:ext cx="0" cy="0"/>
          <a:chOff x="0" y="0"/>
          <a:chExt cx="0" cy="0"/>
        </a:xfrm>
      </p:grpSpPr>
      <p:pic>
        <p:nvPicPr>
          <p:cNvPr id="3" name="Picture 2" descr="A qr code with a green background&#10;&#10;Description automatically generated">
            <a:extLst>
              <a:ext uri="{FF2B5EF4-FFF2-40B4-BE49-F238E27FC236}">
                <a16:creationId xmlns:a16="http://schemas.microsoft.com/office/drawing/2014/main" id="{3FB16C9C-81AB-7691-3907-45750ADD8C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6270" y="1172029"/>
            <a:ext cx="4726640" cy="4513942"/>
          </a:xfrm>
          <a:prstGeom prst="rect">
            <a:avLst/>
          </a:prstGeom>
        </p:spPr>
      </p:pic>
    </p:spTree>
    <p:extLst>
      <p:ext uri="{BB962C8B-B14F-4D97-AF65-F5344CB8AC3E}">
        <p14:creationId xmlns:p14="http://schemas.microsoft.com/office/powerpoint/2010/main" val="21430981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096144"/>
            <a:ext cx="8712968" cy="2476872"/>
          </a:xfrm>
        </p:spPr>
        <p:txBody>
          <a:bodyPr>
            <a:normAutofit/>
          </a:bodyPr>
          <a:lstStyle/>
          <a:p>
            <a:pPr marL="0" indent="0" algn="just">
              <a:buNone/>
            </a:pPr>
            <a:r>
              <a:rPr lang="en-US" sz="2000" u="sng" dirty="0">
                <a:latin typeface="Palatino Linotype" panose="02040502050505030304" pitchFamily="18" charset="0"/>
              </a:rPr>
              <a:t>In lymph nodes </a:t>
            </a:r>
            <a:r>
              <a:rPr lang="en-US" sz="2000" dirty="0">
                <a:latin typeface="Palatino Linotype" panose="02040502050505030304" pitchFamily="18" charset="0"/>
              </a:rPr>
              <a:t>as other peripheral lymphoid organs, T lymphocytes and B lymphocytes are separated into different anatomical compartments, </a:t>
            </a:r>
            <a:r>
              <a:rPr lang="en-US" sz="2000" dirty="0">
                <a:solidFill>
                  <a:srgbClr val="0000FF"/>
                </a:solidFill>
                <a:latin typeface="Palatino Linotype" panose="02040502050505030304" pitchFamily="18" charset="0"/>
              </a:rPr>
              <a:t>B cells</a:t>
            </a:r>
            <a:r>
              <a:rPr lang="en-US" sz="2000" dirty="0">
                <a:latin typeface="Palatino Linotype" panose="02040502050505030304" pitchFamily="18" charset="0"/>
              </a:rPr>
              <a:t> are concentrated in discrete structures, called </a:t>
            </a:r>
            <a:r>
              <a:rPr lang="en-US" sz="2000" dirty="0">
                <a:solidFill>
                  <a:srgbClr val="0000FF"/>
                </a:solidFill>
                <a:latin typeface="Palatino Linotype" panose="02040502050505030304" pitchFamily="18" charset="0"/>
              </a:rPr>
              <a:t>follicles</a:t>
            </a:r>
            <a:r>
              <a:rPr lang="en-US" sz="2000" dirty="0">
                <a:latin typeface="Palatino Linotype" panose="02040502050505030304" pitchFamily="18" charset="0"/>
              </a:rPr>
              <a:t>, located around the periphery, or cortex, of each node. The </a:t>
            </a:r>
            <a:r>
              <a:rPr lang="en-US" sz="2000" dirty="0">
                <a:solidFill>
                  <a:srgbClr val="C00000"/>
                </a:solidFill>
                <a:latin typeface="Palatino Linotype" panose="02040502050505030304" pitchFamily="18" charset="0"/>
              </a:rPr>
              <a:t>T lymphocytes </a:t>
            </a:r>
            <a:r>
              <a:rPr lang="en-US" sz="2000" dirty="0">
                <a:latin typeface="Palatino Linotype" panose="02040502050505030304" pitchFamily="18" charset="0"/>
              </a:rPr>
              <a:t>are concentrated outside but adjacent to the follicles, in the </a:t>
            </a:r>
            <a:r>
              <a:rPr lang="en-US" sz="2000" dirty="0" err="1">
                <a:solidFill>
                  <a:srgbClr val="C00000"/>
                </a:solidFill>
                <a:latin typeface="Palatino Linotype" panose="02040502050505030304" pitchFamily="18" charset="0"/>
              </a:rPr>
              <a:t>paracortex</a:t>
            </a:r>
            <a:r>
              <a:rPr lang="en-US" sz="2000" dirty="0">
                <a:latin typeface="Palatino Linotype" panose="02040502050505030304" pitchFamily="18" charset="0"/>
              </a:rPr>
              <a:t>. </a:t>
            </a:r>
            <a:r>
              <a:rPr lang="en-US" sz="2000" u="sng" dirty="0">
                <a:latin typeface="Palatino Linotype" panose="02040502050505030304" pitchFamily="18" charset="0"/>
              </a:rPr>
              <a:t>In the spleen</a:t>
            </a:r>
            <a:r>
              <a:rPr lang="en-US" sz="2000" dirty="0">
                <a:latin typeface="Palatino Linotype" panose="02040502050505030304" pitchFamily="18" charset="0"/>
              </a:rPr>
              <a:t>, </a:t>
            </a:r>
            <a:r>
              <a:rPr lang="en-US" sz="2000" dirty="0">
                <a:solidFill>
                  <a:srgbClr val="C00000"/>
                </a:solidFill>
                <a:latin typeface="Palatino Linotype" panose="02040502050505030304" pitchFamily="18" charset="0"/>
              </a:rPr>
              <a:t>T lymphocytes</a:t>
            </a:r>
            <a:r>
              <a:rPr lang="en-US" sz="2000" dirty="0">
                <a:latin typeface="Palatino Linotype" panose="02040502050505030304" pitchFamily="18" charset="0"/>
              </a:rPr>
              <a:t> are concentrated in </a:t>
            </a:r>
            <a:r>
              <a:rPr lang="en-US" sz="2000" dirty="0" err="1">
                <a:solidFill>
                  <a:srgbClr val="C00000"/>
                </a:solidFill>
                <a:latin typeface="Palatino Linotype" panose="02040502050505030304" pitchFamily="18" charset="0"/>
              </a:rPr>
              <a:t>periarteriolar</a:t>
            </a:r>
            <a:r>
              <a:rPr lang="en-US" sz="2000" dirty="0">
                <a:solidFill>
                  <a:srgbClr val="C00000"/>
                </a:solidFill>
                <a:latin typeface="Palatino Linotype" panose="02040502050505030304" pitchFamily="18" charset="0"/>
              </a:rPr>
              <a:t> lymphoid sheaths </a:t>
            </a:r>
            <a:r>
              <a:rPr lang="en-US" sz="2000" dirty="0">
                <a:latin typeface="Palatino Linotype" panose="02040502050505030304" pitchFamily="18" charset="0"/>
              </a:rPr>
              <a:t>surrounding small arterioles, and </a:t>
            </a:r>
            <a:r>
              <a:rPr lang="en-US" sz="2000" dirty="0">
                <a:solidFill>
                  <a:srgbClr val="0000FF"/>
                </a:solidFill>
                <a:latin typeface="Palatino Linotype" panose="02040502050505030304" pitchFamily="18" charset="0"/>
              </a:rPr>
              <a:t>B cells </a:t>
            </a:r>
            <a:r>
              <a:rPr lang="en-US" sz="2000" dirty="0">
                <a:latin typeface="Palatino Linotype" panose="02040502050505030304" pitchFamily="18" charset="0"/>
              </a:rPr>
              <a:t>reside in </a:t>
            </a:r>
            <a:r>
              <a:rPr lang="en-US" sz="2000" dirty="0">
                <a:solidFill>
                  <a:srgbClr val="0000FF"/>
                </a:solidFill>
                <a:latin typeface="Palatino Linotype" panose="02040502050505030304" pitchFamily="18" charset="0"/>
              </a:rPr>
              <a:t>the follicles</a:t>
            </a:r>
            <a:r>
              <a:rPr lang="en-US" sz="2000" dirty="0">
                <a:latin typeface="Palatino Linotype" panose="02040502050505030304" pitchFamily="18" charset="0"/>
              </a:rPr>
              <a:t>.</a:t>
            </a:r>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7884"/>
          <a:stretch/>
        </p:blipFill>
        <p:spPr bwMode="auto">
          <a:xfrm>
            <a:off x="323528" y="3941205"/>
            <a:ext cx="3816424" cy="28616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a:extLst>
              <a:ext uri="{FF2B5EF4-FFF2-40B4-BE49-F238E27FC236}">
                <a16:creationId xmlns:a16="http://schemas.microsoft.com/office/drawing/2014/main" id="{49E5CAB7-ADA2-AB31-0E28-5ACA8BAE69AE}"/>
              </a:ext>
            </a:extLst>
          </p:cNvPr>
          <p:cNvPicPr>
            <a:picLocks noChangeAspect="1"/>
          </p:cNvPicPr>
          <p:nvPr/>
        </p:nvPicPr>
        <p:blipFill>
          <a:blip r:embed="rId3"/>
          <a:stretch>
            <a:fillRect/>
          </a:stretch>
        </p:blipFill>
        <p:spPr>
          <a:xfrm>
            <a:off x="4788024" y="4243358"/>
            <a:ext cx="3530600" cy="2614642"/>
          </a:xfrm>
          <a:prstGeom prst="rect">
            <a:avLst/>
          </a:prstGeom>
        </p:spPr>
      </p:pic>
      <p:sp>
        <p:nvSpPr>
          <p:cNvPr id="4" name="Rectangle 3"/>
          <p:cNvSpPr/>
          <p:nvPr/>
        </p:nvSpPr>
        <p:spPr>
          <a:xfrm>
            <a:off x="2555776" y="3894100"/>
            <a:ext cx="1506053" cy="369332"/>
          </a:xfrm>
          <a:prstGeom prst="rect">
            <a:avLst/>
          </a:prstGeom>
        </p:spPr>
        <p:txBody>
          <a:bodyPr wrap="none">
            <a:spAutoFit/>
          </a:bodyPr>
          <a:lstStyle/>
          <a:p>
            <a:r>
              <a:rPr lang="en-US" b="1" dirty="0">
                <a:solidFill>
                  <a:srgbClr val="002060"/>
                </a:solidFill>
                <a:latin typeface="Palatino Linotype" panose="02040502050505030304" pitchFamily="18" charset="0"/>
              </a:rPr>
              <a:t>Lymph node</a:t>
            </a:r>
            <a:endParaRPr lang="en-US" dirty="0"/>
          </a:p>
        </p:txBody>
      </p:sp>
      <p:sp>
        <p:nvSpPr>
          <p:cNvPr id="7" name="Rectangle 6"/>
          <p:cNvSpPr/>
          <p:nvPr/>
        </p:nvSpPr>
        <p:spPr>
          <a:xfrm>
            <a:off x="7340713" y="3874026"/>
            <a:ext cx="973343" cy="369332"/>
          </a:xfrm>
          <a:prstGeom prst="rect">
            <a:avLst/>
          </a:prstGeom>
        </p:spPr>
        <p:txBody>
          <a:bodyPr wrap="none">
            <a:spAutoFit/>
          </a:bodyPr>
          <a:lstStyle/>
          <a:p>
            <a:r>
              <a:rPr lang="en-GB" b="1" dirty="0">
                <a:solidFill>
                  <a:srgbClr val="002060"/>
                </a:solidFill>
                <a:latin typeface="Palatino Linotype" panose="02040502050505030304" pitchFamily="18" charset="0"/>
              </a:rPr>
              <a:t>Spleen </a:t>
            </a:r>
            <a:endParaRPr lang="en-US" dirty="0"/>
          </a:p>
        </p:txBody>
      </p:sp>
      <p:sp>
        <p:nvSpPr>
          <p:cNvPr id="8" name="Title 1">
            <a:extLst>
              <a:ext uri="{FF2B5EF4-FFF2-40B4-BE49-F238E27FC236}">
                <a16:creationId xmlns:a16="http://schemas.microsoft.com/office/drawing/2014/main" id="{5AD52B3B-D280-3DBD-E61D-83822B818897}"/>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fontScale="92500" lnSpcReduction="10000"/>
          </a:bodyPr>
          <a:lstStyle/>
          <a:p>
            <a:pPr lvl="0" algn="ctr" rtl="0">
              <a:defRPr/>
            </a:pPr>
            <a:r>
              <a:rPr lang="en-GB" sz="3200" b="1" dirty="0">
                <a:solidFill>
                  <a:schemeClr val="bg1"/>
                </a:solidFill>
                <a:latin typeface="Palatino Linotype" pitchFamily="18" charset="0"/>
              </a:rPr>
              <a:t>Segregation of T and B lymphocytes in different regions of peripheral lymphoid organs</a:t>
            </a:r>
          </a:p>
        </p:txBody>
      </p:sp>
    </p:spTree>
    <p:extLst>
      <p:ext uri="{BB962C8B-B14F-4D97-AF65-F5344CB8AC3E}">
        <p14:creationId xmlns:p14="http://schemas.microsoft.com/office/powerpoint/2010/main" val="3159788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168152"/>
            <a:ext cx="8579296" cy="2476872"/>
          </a:xfrm>
        </p:spPr>
        <p:txBody>
          <a:bodyPr>
            <a:normAutofit/>
          </a:bodyPr>
          <a:lstStyle/>
          <a:p>
            <a:pPr marL="0" indent="0" algn="ctr">
              <a:buNone/>
            </a:pPr>
            <a:r>
              <a:rPr lang="en-US" sz="2200" dirty="0">
                <a:solidFill>
                  <a:srgbClr val="FF0000"/>
                </a:solidFill>
                <a:latin typeface="Palatino Linotype" panose="02040502050505030304" pitchFamily="18" charset="0"/>
              </a:rPr>
              <a:t> </a:t>
            </a:r>
            <a:r>
              <a:rPr lang="en-US" sz="2200" dirty="0">
                <a:solidFill>
                  <a:srgbClr val="0000FF"/>
                </a:solidFill>
                <a:latin typeface="Palatino Linotype" panose="02040502050505030304" pitchFamily="18" charset="0"/>
              </a:rPr>
              <a:t>The chemokines induce T and B lymphocyte separation into physically distinct microenvironments such as T and B cell areas where subset-attracting chemokines are expressed.</a:t>
            </a:r>
          </a:p>
          <a:p>
            <a:pPr marL="0" indent="0" algn="ctr">
              <a:buNone/>
            </a:pPr>
            <a:r>
              <a:rPr lang="en-US" sz="2200" dirty="0">
                <a:latin typeface="Palatino Linotype" panose="02040502050505030304" pitchFamily="18" charset="0"/>
              </a:rPr>
              <a:t>This anatomic organization of peripheral lymphoid organs is tightly regulated to allow immune responses to develop after stimulation by antigens.</a:t>
            </a:r>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7884"/>
          <a:stretch/>
        </p:blipFill>
        <p:spPr bwMode="auto">
          <a:xfrm>
            <a:off x="323528" y="3941205"/>
            <a:ext cx="3816424" cy="28616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a:extLst>
              <a:ext uri="{FF2B5EF4-FFF2-40B4-BE49-F238E27FC236}">
                <a16:creationId xmlns:a16="http://schemas.microsoft.com/office/drawing/2014/main" id="{49E5CAB7-ADA2-AB31-0E28-5ACA8BAE69AE}"/>
              </a:ext>
            </a:extLst>
          </p:cNvPr>
          <p:cNvPicPr>
            <a:picLocks noChangeAspect="1"/>
          </p:cNvPicPr>
          <p:nvPr/>
        </p:nvPicPr>
        <p:blipFill>
          <a:blip r:embed="rId3"/>
          <a:stretch>
            <a:fillRect/>
          </a:stretch>
        </p:blipFill>
        <p:spPr>
          <a:xfrm>
            <a:off x="4788024" y="4243358"/>
            <a:ext cx="3530600" cy="2614642"/>
          </a:xfrm>
          <a:prstGeom prst="rect">
            <a:avLst/>
          </a:prstGeom>
        </p:spPr>
      </p:pic>
      <p:sp>
        <p:nvSpPr>
          <p:cNvPr id="4" name="Rectangle 3"/>
          <p:cNvSpPr/>
          <p:nvPr/>
        </p:nvSpPr>
        <p:spPr>
          <a:xfrm>
            <a:off x="2555776" y="3894100"/>
            <a:ext cx="1506053" cy="369332"/>
          </a:xfrm>
          <a:prstGeom prst="rect">
            <a:avLst/>
          </a:prstGeom>
        </p:spPr>
        <p:txBody>
          <a:bodyPr wrap="none">
            <a:spAutoFit/>
          </a:bodyPr>
          <a:lstStyle/>
          <a:p>
            <a:r>
              <a:rPr lang="en-US" b="1" dirty="0">
                <a:solidFill>
                  <a:srgbClr val="002060"/>
                </a:solidFill>
                <a:latin typeface="Palatino Linotype" panose="02040502050505030304" pitchFamily="18" charset="0"/>
              </a:rPr>
              <a:t>Lymph node</a:t>
            </a:r>
            <a:endParaRPr lang="en-US" dirty="0"/>
          </a:p>
        </p:txBody>
      </p:sp>
      <p:sp>
        <p:nvSpPr>
          <p:cNvPr id="7" name="Rectangle 6"/>
          <p:cNvSpPr/>
          <p:nvPr/>
        </p:nvSpPr>
        <p:spPr>
          <a:xfrm>
            <a:off x="7340713" y="3874026"/>
            <a:ext cx="973343" cy="369332"/>
          </a:xfrm>
          <a:prstGeom prst="rect">
            <a:avLst/>
          </a:prstGeom>
        </p:spPr>
        <p:txBody>
          <a:bodyPr wrap="none">
            <a:spAutoFit/>
          </a:bodyPr>
          <a:lstStyle/>
          <a:p>
            <a:r>
              <a:rPr lang="en-GB" b="1" dirty="0">
                <a:solidFill>
                  <a:srgbClr val="002060"/>
                </a:solidFill>
                <a:latin typeface="Palatino Linotype" panose="02040502050505030304" pitchFamily="18" charset="0"/>
              </a:rPr>
              <a:t>Spleen </a:t>
            </a:r>
            <a:endParaRPr lang="en-US" dirty="0"/>
          </a:p>
        </p:txBody>
      </p:sp>
      <p:sp>
        <p:nvSpPr>
          <p:cNvPr id="10" name="Title 1">
            <a:extLst>
              <a:ext uri="{FF2B5EF4-FFF2-40B4-BE49-F238E27FC236}">
                <a16:creationId xmlns:a16="http://schemas.microsoft.com/office/drawing/2014/main" id="{4973D309-E31D-5C14-8EA2-46F679B68708}"/>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fontScale="92500" lnSpcReduction="10000"/>
          </a:bodyPr>
          <a:lstStyle/>
          <a:p>
            <a:pPr lvl="0" algn="ctr" rtl="0">
              <a:defRPr/>
            </a:pPr>
            <a:r>
              <a:rPr lang="en-GB" sz="3200" b="1" dirty="0">
                <a:solidFill>
                  <a:schemeClr val="bg1"/>
                </a:solidFill>
                <a:latin typeface="Palatino Linotype" pitchFamily="18" charset="0"/>
              </a:rPr>
              <a:t>Segregation of T and B lymphocytes in different regions of peripheral lymphoid organs</a:t>
            </a:r>
          </a:p>
        </p:txBody>
      </p:sp>
    </p:spTree>
    <p:extLst>
      <p:ext uri="{BB962C8B-B14F-4D97-AF65-F5344CB8AC3E}">
        <p14:creationId xmlns:p14="http://schemas.microsoft.com/office/powerpoint/2010/main" val="13486470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5503" y="1124744"/>
            <a:ext cx="8229600" cy="2043092"/>
          </a:xfrm>
        </p:spPr>
        <p:txBody>
          <a:bodyPr>
            <a:normAutofit/>
          </a:bodyPr>
          <a:lstStyle/>
          <a:p>
            <a:pPr marL="0" indent="0" algn="ctr">
              <a:buNone/>
            </a:pPr>
            <a:r>
              <a:rPr lang="en-US" sz="2100" dirty="0">
                <a:solidFill>
                  <a:srgbClr val="0000FF"/>
                </a:solidFill>
                <a:latin typeface="Palatino Linotype" panose="02040502050505030304" pitchFamily="18" charset="0"/>
              </a:rPr>
              <a:t>Naive lymphocytes </a:t>
            </a:r>
            <a:r>
              <a:rPr lang="en-US" sz="2100" dirty="0">
                <a:latin typeface="Palatino Linotype" panose="02040502050505030304" pitchFamily="18" charset="0"/>
              </a:rPr>
              <a:t>constantly </a:t>
            </a:r>
            <a:r>
              <a:rPr lang="en-US" sz="2100" dirty="0">
                <a:solidFill>
                  <a:srgbClr val="0000FF"/>
                </a:solidFill>
                <a:latin typeface="Palatino Linotype" panose="02040502050505030304" pitchFamily="18" charset="0"/>
              </a:rPr>
              <a:t>recirculate between the blood </a:t>
            </a:r>
            <a:r>
              <a:rPr lang="en-US" sz="2100" dirty="0">
                <a:latin typeface="Palatino Linotype" panose="02040502050505030304" pitchFamily="18" charset="0"/>
              </a:rPr>
              <a:t>and </a:t>
            </a:r>
            <a:r>
              <a:rPr lang="en-US" sz="2100" dirty="0">
                <a:solidFill>
                  <a:srgbClr val="0000FF"/>
                </a:solidFill>
                <a:latin typeface="Palatino Linotype" panose="02040502050505030304" pitchFamily="18" charset="0"/>
              </a:rPr>
              <a:t>peripheral lymphoid organs</a:t>
            </a:r>
            <a:r>
              <a:rPr lang="en-US" sz="2100" dirty="0">
                <a:latin typeface="Palatino Linotype" panose="02040502050505030304" pitchFamily="18" charset="0"/>
              </a:rPr>
              <a:t>, where they may be activated by antigens to become effector cells, and the </a:t>
            </a:r>
            <a:r>
              <a:rPr lang="en-US" sz="2100" dirty="0">
                <a:solidFill>
                  <a:srgbClr val="C00000"/>
                </a:solidFill>
                <a:latin typeface="Palatino Linotype" panose="02040502050505030304" pitchFamily="18" charset="0"/>
              </a:rPr>
              <a:t>effector lymphocytes migrate from lymphoid tissues to sites of infection</a:t>
            </a:r>
            <a:r>
              <a:rPr lang="en-US" sz="2100" dirty="0">
                <a:latin typeface="Palatino Linotype" panose="02040502050505030304" pitchFamily="18" charset="0"/>
              </a:rPr>
              <a:t>, where microbes are eliminated.</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3284984"/>
            <a:ext cx="6745358" cy="3384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1">
            <a:extLst>
              <a:ext uri="{FF2B5EF4-FFF2-40B4-BE49-F238E27FC236}">
                <a16:creationId xmlns:a16="http://schemas.microsoft.com/office/drawing/2014/main" id="{9C8A488E-C9EC-40E2-A8C3-C6635387CD1F}"/>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fontScale="92500" lnSpcReduction="10000"/>
          </a:bodyPr>
          <a:lstStyle/>
          <a:p>
            <a:pPr lvl="0" algn="ctr" rtl="0">
              <a:defRPr/>
            </a:pPr>
            <a:r>
              <a:rPr lang="en-GB" sz="3200" b="1" dirty="0">
                <a:solidFill>
                  <a:schemeClr val="bg1"/>
                </a:solidFill>
                <a:latin typeface="Palatino Linotype" pitchFamily="18" charset="0"/>
              </a:rPr>
              <a:t>Lymphocyte recirculation and migration into</a:t>
            </a:r>
            <a:br>
              <a:rPr lang="en-GB" sz="3200" b="1" dirty="0">
                <a:solidFill>
                  <a:schemeClr val="bg1"/>
                </a:solidFill>
                <a:latin typeface="Palatino Linotype" pitchFamily="18" charset="0"/>
              </a:rPr>
            </a:br>
            <a:r>
              <a:rPr lang="en-GB" sz="3200" b="1" dirty="0">
                <a:solidFill>
                  <a:schemeClr val="bg1"/>
                </a:solidFill>
                <a:latin typeface="Palatino Linotype" pitchFamily="18" charset="0"/>
              </a:rPr>
              <a:t>tissues</a:t>
            </a:r>
          </a:p>
        </p:txBody>
      </p:sp>
    </p:spTree>
    <p:extLst>
      <p:ext uri="{BB962C8B-B14F-4D97-AF65-F5344CB8AC3E}">
        <p14:creationId xmlns:p14="http://schemas.microsoft.com/office/powerpoint/2010/main" val="5841405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7" name="Rectangle 3"/>
          <p:cNvSpPr>
            <a:spLocks noGrp="1" noChangeArrowheads="1"/>
          </p:cNvSpPr>
          <p:nvPr>
            <p:ph idx="1"/>
          </p:nvPr>
        </p:nvSpPr>
        <p:spPr>
          <a:xfrm>
            <a:off x="34925" y="1124744"/>
            <a:ext cx="9074150" cy="5688806"/>
          </a:xfrm>
        </p:spPr>
        <p:txBody>
          <a:bodyPr>
            <a:normAutofit/>
          </a:bodyPr>
          <a:lstStyle/>
          <a:p>
            <a:pPr algn="l" rtl="0" eaLnBrk="1" hangingPunct="1">
              <a:buFont typeface="Wingdings" pitchFamily="2" charset="2"/>
              <a:buNone/>
              <a:defRPr/>
            </a:pPr>
            <a:r>
              <a:rPr lang="sr-Cyrl-CS" sz="2400" b="1" dirty="0">
                <a:solidFill>
                  <a:srgbClr val="FFFF00"/>
                </a:solidFill>
              </a:rPr>
              <a:t> </a:t>
            </a:r>
            <a:r>
              <a:rPr lang="sr-Cyrl-CS" sz="2400" b="1" u="sng" dirty="0">
                <a:solidFill>
                  <a:srgbClr val="0000FF"/>
                </a:solidFill>
                <a:latin typeface="Palatino Linotype" pitchFamily="18" charset="0"/>
              </a:rPr>
              <a:t>Naïve lymphocytes</a:t>
            </a:r>
            <a:r>
              <a:rPr lang="sr-Cyrl-CS" sz="2400" b="1" dirty="0">
                <a:solidFill>
                  <a:srgbClr val="0000FF"/>
                </a:solidFill>
                <a:latin typeface="Palatino Linotype" pitchFamily="18" charset="0"/>
              </a:rPr>
              <a:t> </a:t>
            </a:r>
            <a:r>
              <a:rPr lang="sr-Cyrl-CS" sz="2400" dirty="0">
                <a:latin typeface="Palatino Linotype" pitchFamily="18" charset="0"/>
              </a:rPr>
              <a:t>all the time</a:t>
            </a:r>
            <a:r>
              <a:rPr lang="en-US" sz="2400" dirty="0">
                <a:latin typeface="Palatino Linotype" pitchFamily="18" charset="0"/>
              </a:rPr>
              <a:t> </a:t>
            </a:r>
            <a:r>
              <a:rPr lang="sr-Cyrl-CS" sz="2400" dirty="0">
                <a:solidFill>
                  <a:srgbClr val="0000FF"/>
                </a:solidFill>
                <a:latin typeface="Palatino Linotype" pitchFamily="18" charset="0"/>
              </a:rPr>
              <a:t>recirculate</a:t>
            </a:r>
            <a:r>
              <a:rPr lang="en-US" sz="2400" dirty="0">
                <a:solidFill>
                  <a:srgbClr val="0000FF"/>
                </a:solidFill>
                <a:latin typeface="Palatino Linotype" pitchFamily="18" charset="0"/>
              </a:rPr>
              <a:t> </a:t>
            </a:r>
            <a:r>
              <a:rPr lang="sr-Cyrl-CS" sz="2400" dirty="0">
                <a:latin typeface="Palatino Linotype" pitchFamily="18" charset="0"/>
              </a:rPr>
              <a:t>between</a:t>
            </a:r>
            <a:r>
              <a:rPr lang="sr-Cyrl-CS" sz="2400" dirty="0">
                <a:solidFill>
                  <a:srgbClr val="FFFF99"/>
                </a:solidFill>
                <a:latin typeface="Palatino Linotype" pitchFamily="18" charset="0"/>
              </a:rPr>
              <a:t> </a:t>
            </a:r>
            <a:r>
              <a:rPr lang="sr-Cyrl-CS" sz="2400" dirty="0">
                <a:latin typeface="Palatino Linotype" pitchFamily="18" charset="0"/>
              </a:rPr>
              <a:t>blood</a:t>
            </a:r>
            <a:r>
              <a:rPr lang="en-US" sz="2400" dirty="0">
                <a:latin typeface="Palatino Linotype" pitchFamily="18" charset="0"/>
              </a:rPr>
              <a:t>-</a:t>
            </a:r>
            <a:r>
              <a:rPr lang="sr-Cyrl-CS" sz="2400" dirty="0">
                <a:latin typeface="Palatino Linotype" pitchFamily="18" charset="0"/>
              </a:rPr>
              <a:t>peripheral lymphatic organs.</a:t>
            </a:r>
          </a:p>
          <a:p>
            <a:pPr algn="l" rtl="0" eaLnBrk="1" hangingPunct="1">
              <a:buFont typeface="Wingdings" pitchFamily="2" charset="2"/>
              <a:buNone/>
              <a:defRPr/>
            </a:pPr>
            <a:endParaRPr lang="sr-Cyrl-CS" sz="2400" b="1" dirty="0">
              <a:latin typeface="Palatino Linotype" pitchFamily="18" charset="0"/>
            </a:endParaRPr>
          </a:p>
          <a:p>
            <a:pPr algn="l" rtl="0" eaLnBrk="1" hangingPunct="1">
              <a:buFont typeface="Wingdings" pitchFamily="2" charset="2"/>
              <a:buNone/>
              <a:defRPr/>
            </a:pPr>
            <a:endParaRPr lang="sr-Cyrl-CS" sz="2400" b="1" dirty="0">
              <a:latin typeface="Palatino Linotype" pitchFamily="18" charset="0"/>
            </a:endParaRPr>
          </a:p>
          <a:p>
            <a:pPr algn="l" rtl="0" eaLnBrk="1" hangingPunct="1">
              <a:buFont typeface="Wingdings" pitchFamily="2" charset="2"/>
              <a:buNone/>
              <a:defRPr/>
            </a:pPr>
            <a:r>
              <a:rPr lang="en-US" sz="2400" b="1" dirty="0">
                <a:latin typeface="Palatino Linotype" pitchFamily="18" charset="0"/>
              </a:rPr>
              <a:t> </a:t>
            </a:r>
            <a:r>
              <a:rPr lang="sr-Cyrl-CS" sz="2400" dirty="0">
                <a:latin typeface="Palatino Linotype" pitchFamily="18" charset="0"/>
              </a:rPr>
              <a:t>When they become</a:t>
            </a:r>
            <a:r>
              <a:rPr lang="en-US" sz="2400" dirty="0">
                <a:latin typeface="Palatino Linotype" pitchFamily="18" charset="0"/>
              </a:rPr>
              <a:t> </a:t>
            </a:r>
            <a:r>
              <a:rPr lang="sr-Cyrl-CS" sz="2400" b="1" u="sng" dirty="0">
                <a:solidFill>
                  <a:srgbClr val="0000FF"/>
                </a:solidFill>
                <a:latin typeface="Palatino Linotype" pitchFamily="18" charset="0"/>
              </a:rPr>
              <a:t>effector lymphocytes</a:t>
            </a:r>
            <a:r>
              <a:rPr lang="sr-Cyrl-CS" sz="2400" b="1" dirty="0">
                <a:solidFill>
                  <a:srgbClr val="0000FF"/>
                </a:solidFill>
                <a:latin typeface="Palatino Linotype" pitchFamily="18" charset="0"/>
              </a:rPr>
              <a:t> </a:t>
            </a:r>
            <a:r>
              <a:rPr lang="sr-Cyrl-CS" sz="2400" dirty="0">
                <a:latin typeface="Palatino Linotype" pitchFamily="18" charset="0"/>
              </a:rPr>
              <a:t>(after contact with antigen)</a:t>
            </a:r>
            <a:r>
              <a:rPr lang="en-US" sz="2400">
                <a:latin typeface="Palatino Linotype" pitchFamily="18" charset="0"/>
              </a:rPr>
              <a:t> </a:t>
            </a:r>
            <a:r>
              <a:rPr lang="sr-Cyrl-CS" sz="2400">
                <a:solidFill>
                  <a:srgbClr val="0000FF"/>
                </a:solidFill>
                <a:latin typeface="Palatino Linotype" pitchFamily="18" charset="0"/>
              </a:rPr>
              <a:t>they </a:t>
            </a:r>
            <a:r>
              <a:rPr lang="sr-Cyrl-CS" sz="2400" dirty="0">
                <a:solidFill>
                  <a:srgbClr val="0000FF"/>
                </a:solidFill>
                <a:latin typeface="Palatino Linotype" pitchFamily="18" charset="0"/>
              </a:rPr>
              <a:t>migrate</a:t>
            </a:r>
            <a:r>
              <a:rPr lang="sr-Cyrl-CS" sz="2400" dirty="0">
                <a:latin typeface="Palatino Linotype" pitchFamily="18" charset="0"/>
              </a:rPr>
              <a:t>to places of infection where they eliminate microorganisms.</a:t>
            </a:r>
          </a:p>
          <a:p>
            <a:pPr algn="l" rtl="0" eaLnBrk="1" hangingPunct="1">
              <a:buFont typeface="Wingdings" pitchFamily="2" charset="2"/>
              <a:buNone/>
              <a:defRPr/>
            </a:pPr>
            <a:endParaRPr lang="sr-Cyrl-CS" sz="2400" b="1" dirty="0">
              <a:latin typeface="Palatino Linotype" pitchFamily="18" charset="0"/>
            </a:endParaRPr>
          </a:p>
          <a:p>
            <a:pPr algn="l" rtl="0" eaLnBrk="1" hangingPunct="1">
              <a:buFont typeface="Wingdings" pitchFamily="2" charset="2"/>
              <a:buNone/>
              <a:defRPr/>
            </a:pPr>
            <a:r>
              <a:rPr lang="en-US" sz="2400" b="1" dirty="0">
                <a:solidFill>
                  <a:srgbClr val="0000FF"/>
                </a:solidFill>
                <a:latin typeface="Palatino Linotype" pitchFamily="18" charset="0"/>
              </a:rPr>
              <a:t> </a:t>
            </a:r>
            <a:r>
              <a:rPr lang="sr-Cyrl-CS" sz="2400" b="1" u="sng" dirty="0">
                <a:solidFill>
                  <a:srgbClr val="0000FF"/>
                </a:solidFill>
                <a:latin typeface="Palatino Linotype" pitchFamily="18" charset="0"/>
              </a:rPr>
              <a:t>T lymphocytes mainly recirculate and migrate.</a:t>
            </a:r>
          </a:p>
          <a:p>
            <a:pPr algn="l" rtl="0" eaLnBrk="1" hangingPunct="1">
              <a:buFont typeface="Wingdings" pitchFamily="2" charset="2"/>
              <a:buNone/>
              <a:defRPr/>
            </a:pPr>
            <a:r>
              <a:rPr lang="sr-Cyrl-CS" sz="2400" b="1" dirty="0">
                <a:solidFill>
                  <a:srgbClr val="FF9900"/>
                </a:solidFill>
                <a:latin typeface="Palatino Linotype" pitchFamily="18" charset="0"/>
              </a:rPr>
              <a:t> </a:t>
            </a:r>
            <a:r>
              <a:rPr lang="sr-Cyrl-CS" sz="2400" dirty="0">
                <a:latin typeface="Palatino Linotype" pitchFamily="18" charset="0"/>
              </a:rPr>
              <a:t>(</a:t>
            </a:r>
            <a:r>
              <a:rPr lang="en-US" sz="2400" dirty="0">
                <a:latin typeface="Palatino Linotype" pitchFamily="18" charset="0"/>
              </a:rPr>
              <a:t>B</a:t>
            </a:r>
            <a:r>
              <a:rPr lang="sr-Cyrl-CS" sz="2400" dirty="0">
                <a:latin typeface="Palatino Linotype" pitchFamily="18" charset="0"/>
              </a:rPr>
              <a:t> lymphocytes do not need to recirculate and migrate to function)</a:t>
            </a:r>
            <a:endParaRPr lang="en-US" sz="2400" dirty="0">
              <a:latin typeface="Palatino Linotype" pitchFamily="18" charset="0"/>
            </a:endParaRPr>
          </a:p>
        </p:txBody>
      </p:sp>
      <p:sp>
        <p:nvSpPr>
          <p:cNvPr id="2" name="Rectangle 1"/>
          <p:cNvSpPr/>
          <p:nvPr/>
        </p:nvSpPr>
        <p:spPr>
          <a:xfrm>
            <a:off x="34925" y="6472401"/>
            <a:ext cx="5652120" cy="307777"/>
          </a:xfrm>
          <a:prstGeom prst="rect">
            <a:avLst/>
          </a:prstGeom>
        </p:spPr>
        <p:txBody>
          <a:bodyPr wrap="square">
            <a:spAutoFit/>
          </a:bodyPr>
          <a:lstStyle/>
          <a:p>
            <a:pPr algn="l" rtl="0"/>
            <a:r>
              <a:rPr lang="en-US" sz="1400" dirty="0"/>
              <a:t>https://www.youtube.com/watch?v=wTN7AP1WTUI</a:t>
            </a:r>
          </a:p>
        </p:txBody>
      </p:sp>
      <p:sp>
        <p:nvSpPr>
          <p:cNvPr id="5" name="Rectangle 4"/>
          <p:cNvSpPr/>
          <p:nvPr/>
        </p:nvSpPr>
        <p:spPr>
          <a:xfrm>
            <a:off x="4860032" y="6439029"/>
            <a:ext cx="5832648" cy="307777"/>
          </a:xfrm>
          <a:prstGeom prst="rect">
            <a:avLst/>
          </a:prstGeom>
        </p:spPr>
        <p:txBody>
          <a:bodyPr wrap="square">
            <a:spAutoFit/>
          </a:bodyPr>
          <a:lstStyle/>
          <a:p>
            <a:pPr algn="l" rtl="0"/>
            <a:r>
              <a:rPr lang="en-US" sz="1400" dirty="0"/>
              <a:t>https://www.youtube.com/watch?v=FHY6sxU-1Wo</a:t>
            </a:r>
          </a:p>
        </p:txBody>
      </p:sp>
      <p:sp>
        <p:nvSpPr>
          <p:cNvPr id="3" name="Title 1">
            <a:extLst>
              <a:ext uri="{FF2B5EF4-FFF2-40B4-BE49-F238E27FC236}">
                <a16:creationId xmlns:a16="http://schemas.microsoft.com/office/drawing/2014/main" id="{46E5B3A5-E819-2F1B-B468-FFF807C6C8DE}"/>
              </a:ext>
            </a:extLst>
          </p:cNvPr>
          <p:cNvSpPr txBox="1">
            <a:spLocks/>
          </p:cNvSpPr>
          <p:nvPr/>
        </p:nvSpPr>
        <p:spPr>
          <a:xfrm>
            <a:off x="0" y="-27384"/>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rtl="0">
              <a:defRPr/>
            </a:pPr>
            <a:r>
              <a:rPr lang="en-GB" sz="3200" b="1" dirty="0">
                <a:solidFill>
                  <a:schemeClr val="bg1"/>
                </a:solidFill>
                <a:latin typeface="Palatino Linotype" pitchFamily="18" charset="0"/>
              </a:rPr>
              <a:t>Recirculation and migration of lymphocytes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4CE98E-774F-1E9C-292C-6B1B4DEFD6AE}"/>
            </a:ext>
          </a:extLst>
        </p:cNvPr>
        <p:cNvGrpSpPr/>
        <p:nvPr/>
      </p:nvGrpSpPr>
      <p:grpSpPr>
        <a:xfrm>
          <a:off x="0" y="0"/>
          <a:ext cx="0" cy="0"/>
          <a:chOff x="0" y="0"/>
          <a:chExt cx="0" cy="0"/>
        </a:xfrm>
      </p:grpSpPr>
      <p:pic>
        <p:nvPicPr>
          <p:cNvPr id="3" name="Picture 2" descr="A qr code with a green background&#10;&#10;Description automatically generated">
            <a:extLst>
              <a:ext uri="{FF2B5EF4-FFF2-40B4-BE49-F238E27FC236}">
                <a16:creationId xmlns:a16="http://schemas.microsoft.com/office/drawing/2014/main" id="{6A995847-9D30-02ED-184B-E43A2F75AE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6270" y="1172029"/>
            <a:ext cx="4726640" cy="4513942"/>
          </a:xfrm>
          <a:prstGeom prst="rect">
            <a:avLst/>
          </a:prstGeom>
        </p:spPr>
      </p:pic>
    </p:spTree>
    <p:extLst>
      <p:ext uri="{BB962C8B-B14F-4D97-AF65-F5344CB8AC3E}">
        <p14:creationId xmlns:p14="http://schemas.microsoft.com/office/powerpoint/2010/main" val="3637850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2438400"/>
            <a:ext cx="9144000" cy="1828800"/>
          </a:xfrm>
          <a:solidFill>
            <a:srgbClr val="00CCFF"/>
          </a:solidFill>
        </p:spPr>
        <p:txBody>
          <a:bodyPr/>
          <a:lstStyle/>
          <a:p>
            <a:r>
              <a:rPr lang="en-GB" sz="5400" b="1" dirty="0">
                <a:solidFill>
                  <a:schemeClr val="bg1"/>
                </a:solidFill>
                <a:latin typeface="Palatino Linotype" pitchFamily="18" charset="0"/>
              </a:rPr>
              <a:t>Introduction to the immune system</a:t>
            </a:r>
            <a:endParaRPr lang="sr-Cyrl-RS" sz="5400" b="1" dirty="0">
              <a:solidFill>
                <a:schemeClr val="bg1"/>
              </a:solidFill>
              <a:latin typeface="Palatino Linotype"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a:xfrm>
            <a:off x="179388" y="1052513"/>
            <a:ext cx="8964612" cy="5403850"/>
          </a:xfrm>
        </p:spPr>
        <p:txBody>
          <a:bodyPr/>
          <a:lstStyle/>
          <a:p>
            <a:pPr algn="l" rtl="0" eaLnBrk="1" hangingPunct="1">
              <a:buFont typeface="Wingdings" pitchFamily="2" charset="2"/>
              <a:buNone/>
              <a:defRPr/>
            </a:pPr>
            <a:r>
              <a:rPr lang="sr-Cyrl-CS" b="1" i="1" dirty="0">
                <a:solidFill>
                  <a:srgbClr val="0000FF"/>
                </a:solidFill>
                <a:latin typeface="Palatino Linotype" pitchFamily="18" charset="0"/>
              </a:rPr>
              <a:t>Immunity</a:t>
            </a:r>
            <a:r>
              <a:rPr lang="sr-Cyrl-CS" dirty="0">
                <a:latin typeface="Palatino Linotype" pitchFamily="18" charset="0"/>
              </a:rPr>
              <a:t>- resistance to disease</a:t>
            </a:r>
          </a:p>
          <a:p>
            <a:pPr algn="l" rtl="0" eaLnBrk="1" hangingPunct="1">
              <a:buFont typeface="Wingdings" pitchFamily="2" charset="2"/>
              <a:buNone/>
              <a:defRPr/>
            </a:pPr>
            <a:endParaRPr lang="sr-Cyrl-CS" dirty="0">
              <a:latin typeface="Palatino Linotype" pitchFamily="18" charset="0"/>
            </a:endParaRPr>
          </a:p>
          <a:p>
            <a:pPr algn="l" rtl="0" eaLnBrk="1" hangingPunct="1">
              <a:buFont typeface="Wingdings" pitchFamily="2" charset="2"/>
              <a:buNone/>
              <a:defRPr/>
            </a:pPr>
            <a:r>
              <a:rPr lang="sr-Cyrl-CS" b="1" i="1" dirty="0">
                <a:solidFill>
                  <a:srgbClr val="0000FF"/>
                </a:solidFill>
                <a:latin typeface="Palatino Linotype" pitchFamily="18" charset="0"/>
              </a:rPr>
              <a:t>Immune system</a:t>
            </a:r>
            <a:r>
              <a:rPr lang="sr-Cyrl-CS" dirty="0">
                <a:solidFill>
                  <a:srgbClr val="0000FF"/>
                </a:solidFill>
                <a:latin typeface="Palatino Linotype" pitchFamily="18" charset="0"/>
              </a:rPr>
              <a:t> </a:t>
            </a:r>
            <a:r>
              <a:rPr lang="sr-Cyrl-CS" dirty="0">
                <a:latin typeface="Palatino Linotype" pitchFamily="18" charset="0"/>
              </a:rPr>
              <a:t>– cells, tissues and molecules</a:t>
            </a:r>
          </a:p>
          <a:p>
            <a:pPr algn="l" rtl="0" eaLnBrk="1" hangingPunct="1">
              <a:buFont typeface="Wingdings" pitchFamily="2" charset="2"/>
              <a:buNone/>
              <a:defRPr/>
            </a:pPr>
            <a:endParaRPr lang="sr-Cyrl-CS" dirty="0">
              <a:latin typeface="Palatino Linotype" pitchFamily="18" charset="0"/>
            </a:endParaRPr>
          </a:p>
          <a:p>
            <a:pPr algn="l" rtl="0" eaLnBrk="1" hangingPunct="1">
              <a:buFont typeface="Wingdings" pitchFamily="2" charset="2"/>
              <a:buNone/>
              <a:defRPr/>
            </a:pPr>
            <a:r>
              <a:rPr lang="sr-Cyrl-CS" b="1" i="1" dirty="0">
                <a:solidFill>
                  <a:srgbClr val="0000FF"/>
                </a:solidFill>
                <a:latin typeface="Palatino Linotype" pitchFamily="18" charset="0"/>
              </a:rPr>
              <a:t>Immune response</a:t>
            </a:r>
            <a:r>
              <a:rPr lang="sr-Cyrl-CS" dirty="0">
                <a:latin typeface="Palatino Linotype" pitchFamily="18" charset="0"/>
              </a:rPr>
              <a:t>- action of the immune system</a:t>
            </a:r>
            <a:endParaRPr lang="en-US" dirty="0">
              <a:latin typeface="Palatino Linotype" pitchFamily="18" charset="0"/>
            </a:endParaRPr>
          </a:p>
          <a:p>
            <a:pPr algn="l" rtl="0" eaLnBrk="1" hangingPunct="1">
              <a:buFont typeface="Wingdings" pitchFamily="2" charset="2"/>
              <a:buNone/>
              <a:defRPr/>
            </a:pPr>
            <a:endParaRPr lang="en-US" dirty="0">
              <a:latin typeface="Palatino Linotype" pitchFamily="18" charset="0"/>
            </a:endParaRPr>
          </a:p>
          <a:p>
            <a:pPr algn="l" rtl="0" eaLnBrk="1" hangingPunct="1">
              <a:buFont typeface="Wingdings" pitchFamily="2" charset="2"/>
              <a:buNone/>
              <a:defRPr/>
            </a:pPr>
            <a:r>
              <a:rPr lang="sr-Cyrl-CS" b="1" i="1" dirty="0">
                <a:solidFill>
                  <a:srgbClr val="0000FF"/>
                </a:solidFill>
                <a:latin typeface="Palatino Linotype" pitchFamily="18" charset="0"/>
              </a:rPr>
              <a:t>Immunology</a:t>
            </a:r>
            <a:r>
              <a:rPr lang="sr-Cyrl-CS" dirty="0">
                <a:latin typeface="Palatino Linotype" pitchFamily="18" charset="0"/>
              </a:rPr>
              <a:t>- studies the immune system and its response to antigens</a:t>
            </a:r>
            <a:endParaRPr lang="en-US" dirty="0">
              <a:latin typeface="Palatino Linotype"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6" y="1124744"/>
            <a:ext cx="5905276" cy="5445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5868144" y="2636912"/>
            <a:ext cx="3299904" cy="2554545"/>
          </a:xfrm>
          <a:prstGeom prst="rect">
            <a:avLst/>
          </a:prstGeom>
        </p:spPr>
        <p:txBody>
          <a:bodyPr wrap="square">
            <a:spAutoFit/>
          </a:bodyPr>
          <a:lstStyle/>
          <a:p>
            <a:pPr algn="ctr"/>
            <a:r>
              <a:rPr lang="en-US" sz="2000" dirty="0">
                <a:solidFill>
                  <a:srgbClr val="0000FF"/>
                </a:solidFill>
                <a:latin typeface="Palatino Linotype" panose="02040502050505030304" pitchFamily="18" charset="0"/>
              </a:rPr>
              <a:t>This system has a vital role: It protects host body from harmful substances (microbes or their products, chemicals, drugs, pollen, animal hair…), and cell changes that could make disease.</a:t>
            </a:r>
            <a:endParaRPr lang="sr-Latn-RS" sz="2000" dirty="0">
              <a:solidFill>
                <a:srgbClr val="0000FF"/>
              </a:solidFill>
              <a:latin typeface="Palatino Linotype" panose="02040502050505030304" pitchFamily="18" charset="0"/>
            </a:endParaRPr>
          </a:p>
        </p:txBody>
      </p:sp>
      <p:sp>
        <p:nvSpPr>
          <p:cNvPr id="3" name="Title 1">
            <a:extLst>
              <a:ext uri="{FF2B5EF4-FFF2-40B4-BE49-F238E27FC236}">
                <a16:creationId xmlns:a16="http://schemas.microsoft.com/office/drawing/2014/main" id="{28024CD8-2050-5BAB-CC73-626629398C3F}"/>
              </a:ext>
            </a:extLst>
          </p:cNvPr>
          <p:cNvSpPr txBox="1">
            <a:spLocks/>
          </p:cNvSpPr>
          <p:nvPr/>
        </p:nvSpPr>
        <p:spPr>
          <a:xfrm>
            <a:off x="-3855" y="-5612"/>
            <a:ext cx="9144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lnSpcReduction="10000"/>
          </a:bodyPr>
          <a:lstStyle/>
          <a:p>
            <a:pPr lvl="0" algn="ctr" rtl="0">
              <a:defRPr/>
            </a:pPr>
            <a:r>
              <a:rPr lang="en-US" sz="2800" b="1" dirty="0">
                <a:solidFill>
                  <a:schemeClr val="bg1"/>
                </a:solidFill>
                <a:latin typeface="Palatino Linotype" panose="02040502050505030304" pitchFamily="18" charset="0"/>
              </a:rPr>
              <a:t>Importance of the immune system in </a:t>
            </a:r>
            <a:r>
              <a:rPr lang="en-US" sz="2800" b="1" dirty="0">
                <a:solidFill>
                  <a:srgbClr val="0000FF"/>
                </a:solidFill>
                <a:latin typeface="Palatino Linotype" panose="02040502050505030304" pitchFamily="18" charset="0"/>
              </a:rPr>
              <a:t>health</a:t>
            </a:r>
            <a:r>
              <a:rPr lang="en-US" sz="2800" b="1" dirty="0">
                <a:solidFill>
                  <a:srgbClr val="002060"/>
                </a:solidFill>
                <a:latin typeface="Palatino Linotype" panose="02040502050505030304" pitchFamily="18" charset="0"/>
              </a:rPr>
              <a:t> </a:t>
            </a:r>
            <a:r>
              <a:rPr lang="en-US" sz="2800" b="1" dirty="0">
                <a:solidFill>
                  <a:schemeClr val="bg1"/>
                </a:solidFill>
                <a:latin typeface="Palatino Linotype" panose="02040502050505030304" pitchFamily="18" charset="0"/>
              </a:rPr>
              <a:t>and </a:t>
            </a:r>
            <a:r>
              <a:rPr lang="en-US" sz="2800" b="1" dirty="0">
                <a:solidFill>
                  <a:srgbClr val="C00000"/>
                </a:solidFill>
                <a:latin typeface="Palatino Linotype" panose="02040502050505030304" pitchFamily="18" charset="0"/>
              </a:rPr>
              <a:t>disease</a:t>
            </a:r>
            <a:endParaRPr lang="en-GB" sz="2800" b="1" i="1" dirty="0">
              <a:solidFill>
                <a:schemeClr val="bg1"/>
              </a:solidFill>
              <a:latin typeface="Palatino Linotype" pitchFamily="18" charset="0"/>
              <a:ea typeface="+mj-ea"/>
              <a:cs typeface="+mj-cs"/>
            </a:endParaRPr>
          </a:p>
        </p:txBody>
      </p:sp>
    </p:spTree>
    <p:extLst>
      <p:ext uri="{BB962C8B-B14F-4D97-AF65-F5344CB8AC3E}">
        <p14:creationId xmlns:p14="http://schemas.microsoft.com/office/powerpoint/2010/main" val="38935930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96764" y="1440071"/>
            <a:ext cx="6687604" cy="5404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0" y="116632"/>
            <a:ext cx="9144000" cy="1323439"/>
          </a:xfrm>
          <a:prstGeom prst="rect">
            <a:avLst/>
          </a:prstGeom>
          <a:noFill/>
        </p:spPr>
        <p:txBody>
          <a:bodyPr wrap="square" rtlCol="0">
            <a:spAutoFit/>
          </a:bodyPr>
          <a:lstStyle/>
          <a:p>
            <a:pPr algn="ctr"/>
            <a:r>
              <a:rPr lang="sr-Latn-RS" sz="2000" dirty="0">
                <a:latin typeface="Palatino Linotype" panose="02040502050505030304" pitchFamily="18" charset="0"/>
              </a:rPr>
              <a:t>S</a:t>
            </a:r>
            <a:r>
              <a:rPr lang="en-US" sz="2000" dirty="0" err="1">
                <a:latin typeface="Palatino Linotype" panose="02040502050505030304" pitchFamily="18" charset="0"/>
              </a:rPr>
              <a:t>timulating</a:t>
            </a:r>
            <a:r>
              <a:rPr lang="en-US" sz="2000" dirty="0">
                <a:latin typeface="Palatino Linotype" panose="02040502050505030304" pitchFamily="18" charset="0"/>
              </a:rPr>
              <a:t> immune responses against microbes through </a:t>
            </a:r>
            <a:r>
              <a:rPr lang="en-US" sz="2000" dirty="0">
                <a:solidFill>
                  <a:srgbClr val="0000FF"/>
                </a:solidFill>
                <a:latin typeface="Palatino Linotype" panose="02040502050505030304" pitchFamily="18" charset="0"/>
              </a:rPr>
              <a:t>vaccination</a:t>
            </a:r>
            <a:r>
              <a:rPr lang="en-US" sz="2000" dirty="0">
                <a:latin typeface="Palatino Linotype" panose="02040502050505030304" pitchFamily="18" charset="0"/>
              </a:rPr>
              <a:t> is the </a:t>
            </a:r>
            <a:r>
              <a:rPr lang="en-US" sz="2000" dirty="0">
                <a:solidFill>
                  <a:srgbClr val="0000FF"/>
                </a:solidFill>
                <a:latin typeface="Palatino Linotype" panose="02040502050505030304" pitchFamily="18" charset="0"/>
              </a:rPr>
              <a:t>most effective method for protecting individuals against infections</a:t>
            </a:r>
            <a:r>
              <a:rPr lang="en-US" sz="2000" dirty="0">
                <a:latin typeface="Palatino Linotype" panose="02040502050505030304" pitchFamily="18" charset="0"/>
              </a:rPr>
              <a:t>; this approach has led to </a:t>
            </a:r>
            <a:r>
              <a:rPr lang="en-US" sz="2000" dirty="0">
                <a:solidFill>
                  <a:srgbClr val="0000FF"/>
                </a:solidFill>
                <a:latin typeface="Palatino Linotype" panose="02040502050505030304" pitchFamily="18" charset="0"/>
              </a:rPr>
              <a:t>the worldwide eradication of</a:t>
            </a:r>
            <a:r>
              <a:rPr lang="sr-Latn-RS" sz="2000" dirty="0">
                <a:solidFill>
                  <a:srgbClr val="0000FF"/>
                </a:solidFill>
                <a:latin typeface="Palatino Linotype" panose="02040502050505030304" pitchFamily="18" charset="0"/>
              </a:rPr>
              <a:t> </a:t>
            </a:r>
            <a:r>
              <a:rPr lang="en-US" sz="2000" dirty="0">
                <a:solidFill>
                  <a:srgbClr val="0000FF"/>
                </a:solidFill>
                <a:latin typeface="Palatino Linotype" panose="02040502050505030304" pitchFamily="18" charset="0"/>
              </a:rPr>
              <a:t>smallpox</a:t>
            </a:r>
            <a:r>
              <a:rPr lang="en-US" sz="2000" dirty="0">
                <a:latin typeface="Palatino Linotype" panose="02040502050505030304" pitchFamily="18" charset="0"/>
              </a:rPr>
              <a:t>, the only disease that has been eliminated from civilization by human intervention</a:t>
            </a:r>
          </a:p>
        </p:txBody>
      </p:sp>
    </p:spTree>
    <p:extLst>
      <p:ext uri="{BB962C8B-B14F-4D97-AF65-F5344CB8AC3E}">
        <p14:creationId xmlns:p14="http://schemas.microsoft.com/office/powerpoint/2010/main" val="853864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264760" y="260648"/>
          <a:ext cx="8610600"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107504" y="5085184"/>
            <a:ext cx="8856984" cy="1708160"/>
          </a:xfrm>
          <a:prstGeom prst="rect">
            <a:avLst/>
          </a:prstGeom>
        </p:spPr>
        <p:txBody>
          <a:bodyPr wrap="square">
            <a:spAutoFit/>
          </a:bodyPr>
          <a:lstStyle/>
          <a:p>
            <a:pPr lvl="0" algn="ctr">
              <a:defRPr/>
            </a:pPr>
            <a:r>
              <a:rPr lang="en-US" sz="2100" dirty="0">
                <a:latin typeface="Palatino Linotype" pitchFamily="18" charset="0"/>
              </a:rPr>
              <a:t>The immune system is made up of </a:t>
            </a:r>
            <a:r>
              <a:rPr lang="en-US" sz="2100" u="sng" dirty="0">
                <a:latin typeface="Palatino Linotype" pitchFamily="18" charset="0"/>
              </a:rPr>
              <a:t>two parts</a:t>
            </a:r>
            <a:r>
              <a:rPr lang="en-US" sz="2100" dirty="0">
                <a:latin typeface="Palatino Linotype" pitchFamily="18" charset="0"/>
              </a:rPr>
              <a:t>: </a:t>
            </a:r>
            <a:r>
              <a:rPr lang="en-US" sz="2100" dirty="0">
                <a:solidFill>
                  <a:srgbClr val="C00000"/>
                </a:solidFill>
                <a:latin typeface="Palatino Linotype" pitchFamily="18" charset="0"/>
              </a:rPr>
              <a:t>the innate (general) immune system </a:t>
            </a:r>
            <a:r>
              <a:rPr lang="en-US" sz="2100" dirty="0">
                <a:latin typeface="Palatino Linotype" pitchFamily="18" charset="0"/>
              </a:rPr>
              <a:t>and </a:t>
            </a:r>
            <a:r>
              <a:rPr lang="en-US" sz="2100" dirty="0">
                <a:solidFill>
                  <a:srgbClr val="C00000"/>
                </a:solidFill>
                <a:latin typeface="Palatino Linotype" pitchFamily="18" charset="0"/>
              </a:rPr>
              <a:t>the acquired (specialized) immune system. Innate and acquired immune system work closely together and take on different tasks whenever a harmful substance (antigens) triggers an immune response.</a:t>
            </a:r>
          </a:p>
        </p:txBody>
      </p:sp>
    </p:spTree>
    <p:extLst>
      <p:ext uri="{BB962C8B-B14F-4D97-AF65-F5344CB8AC3E}">
        <p14:creationId xmlns:p14="http://schemas.microsoft.com/office/powerpoint/2010/main" val="4132655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3813</TotalTime>
  <Words>2468</Words>
  <Application>Microsoft Office PowerPoint</Application>
  <PresentationFormat>On-screen Show (4:3)</PresentationFormat>
  <Paragraphs>178</Paragraphs>
  <Slides>44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44</vt:i4>
      </vt:variant>
    </vt:vector>
  </HeadingPairs>
  <TitlesOfParts>
    <vt:vector size="49" baseType="lpstr">
      <vt:lpstr>Arial</vt:lpstr>
      <vt:lpstr>Calibri</vt:lpstr>
      <vt:lpstr>Palatino Linotype</vt:lpstr>
      <vt:lpstr>Wingdings</vt:lpstr>
      <vt:lpstr>Office Theme</vt:lpstr>
      <vt:lpstr>PowerPoint Presentation</vt:lpstr>
      <vt:lpstr>PowerPoint Presentation</vt:lpstr>
      <vt:lpstr>PowerPoint Presentation</vt:lpstr>
      <vt:lpstr>PowerPoint Presentation</vt:lpstr>
      <vt:lpstr>Introduction to the immune 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If microbes do breach epithelia and enter the tissues or circulation, numerous innate immune cells work to fight off them, including: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Увод у имунски систем</dc:title>
  <dc:creator>Nebojsa</dc:creator>
  <cp:lastModifiedBy>Ivan Jovanovic</cp:lastModifiedBy>
  <cp:revision>154</cp:revision>
  <dcterms:created xsi:type="dcterms:W3CDTF">2008-02-18T09:12:05Z</dcterms:created>
  <dcterms:modified xsi:type="dcterms:W3CDTF">2025-02-24T09:13:57Z</dcterms:modified>
</cp:coreProperties>
</file>